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8"/>
  </p:notesMasterIdLst>
  <p:sldIdLst>
    <p:sldId id="548" r:id="rId2"/>
    <p:sldId id="662" r:id="rId3"/>
    <p:sldId id="660" r:id="rId4"/>
    <p:sldId id="834" r:id="rId5"/>
    <p:sldId id="835" r:id="rId6"/>
    <p:sldId id="836" r:id="rId7"/>
    <p:sldId id="837" r:id="rId8"/>
    <p:sldId id="838" r:id="rId9"/>
    <p:sldId id="839" r:id="rId10"/>
    <p:sldId id="840" r:id="rId11"/>
    <p:sldId id="841" r:id="rId12"/>
    <p:sldId id="842" r:id="rId13"/>
    <p:sldId id="844" r:id="rId14"/>
    <p:sldId id="861" r:id="rId15"/>
    <p:sldId id="862" r:id="rId16"/>
    <p:sldId id="914" r:id="rId17"/>
    <p:sldId id="915" r:id="rId18"/>
    <p:sldId id="916" r:id="rId19"/>
    <p:sldId id="864" r:id="rId20"/>
    <p:sldId id="663" r:id="rId21"/>
    <p:sldId id="735" r:id="rId22"/>
    <p:sldId id="736" r:id="rId23"/>
    <p:sldId id="738" r:id="rId24"/>
    <p:sldId id="739" r:id="rId25"/>
    <p:sldId id="737" r:id="rId26"/>
    <p:sldId id="865" r:id="rId27"/>
    <p:sldId id="968" r:id="rId28"/>
    <p:sldId id="742" r:id="rId29"/>
    <p:sldId id="772" r:id="rId30"/>
    <p:sldId id="851" r:id="rId31"/>
    <p:sldId id="866" r:id="rId32"/>
    <p:sldId id="744" r:id="rId33"/>
    <p:sldId id="776" r:id="rId34"/>
    <p:sldId id="848" r:id="rId35"/>
    <p:sldId id="745" r:id="rId36"/>
    <p:sldId id="849" r:id="rId37"/>
    <p:sldId id="852" r:id="rId38"/>
    <p:sldId id="850" r:id="rId39"/>
    <p:sldId id="670" r:id="rId40"/>
    <p:sldId id="854" r:id="rId41"/>
    <p:sldId id="853" r:id="rId42"/>
    <p:sldId id="855" r:id="rId43"/>
    <p:sldId id="671" r:id="rId44"/>
    <p:sldId id="856" r:id="rId45"/>
    <p:sldId id="863" r:id="rId46"/>
    <p:sldId id="680" r:id="rId47"/>
    <p:sldId id="747" r:id="rId48"/>
    <p:sldId id="749" r:id="rId49"/>
    <p:sldId id="857" r:id="rId50"/>
    <p:sldId id="858" r:id="rId51"/>
    <p:sldId id="859" r:id="rId52"/>
    <p:sldId id="748" r:id="rId53"/>
    <p:sldId id="755" r:id="rId54"/>
    <p:sldId id="756" r:id="rId55"/>
    <p:sldId id="757" r:id="rId56"/>
    <p:sldId id="760" r:id="rId57"/>
    <p:sldId id="761" r:id="rId58"/>
    <p:sldId id="766" r:id="rId59"/>
    <p:sldId id="767" r:id="rId60"/>
    <p:sldId id="765" r:id="rId61"/>
    <p:sldId id="762" r:id="rId62"/>
    <p:sldId id="770" r:id="rId63"/>
    <p:sldId id="768" r:id="rId64"/>
    <p:sldId id="769" r:id="rId65"/>
    <p:sldId id="771" r:id="rId66"/>
    <p:sldId id="723" r:id="rId67"/>
  </p:sldIdLst>
  <p:sldSz cx="9144000" cy="6858000" type="screen4x3"/>
  <p:notesSz cx="6858000" cy="9144000"/>
  <p:defaultTextStyle>
    <a:defPPr>
      <a:defRPr lang="en-US"/>
    </a:defPPr>
    <a:lvl1pPr algn="l" rtl="0" fontAlgn="base">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CC"/>
    <a:srgbClr val="000099"/>
    <a:srgbClr val="CC0000"/>
    <a:srgbClr val="FF0000"/>
    <a:srgbClr val="00CC66"/>
    <a:srgbClr val="00FF00"/>
    <a:srgbClr val="00FFCC"/>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1"/>
    <p:restoredTop sz="94621"/>
  </p:normalViewPr>
  <p:slideViewPr>
    <p:cSldViewPr>
      <p:cViewPr varScale="1">
        <p:scale>
          <a:sx n="66" d="100"/>
          <a:sy n="66" d="100"/>
        </p:scale>
        <p:origin x="-1506" y="-102"/>
      </p:cViewPr>
      <p:guideLst>
        <p:guide orient="horz" pos="2160"/>
        <p:guide pos="289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页眉占位符 3073"/>
          <p:cNvSpPr>
            <a:spLocks noGrp="1"/>
          </p:cNvSpPr>
          <p:nvPr>
            <p:ph type="hdr" sz="quarter"/>
          </p:nvPr>
        </p:nvSpPr>
        <p:spPr>
          <a:xfrm>
            <a:off x="0" y="0"/>
            <a:ext cx="2971800" cy="457200"/>
          </a:xfrm>
          <a:prstGeom prst="rect">
            <a:avLst/>
          </a:prstGeom>
          <a:noFill/>
          <a:ln w="9525">
            <a:noFill/>
          </a:ln>
        </p:spPr>
        <p:txBody>
          <a:bodyPr lIns="19050" tIns="0" rIns="19050" bIns="0"/>
          <a:lstStyle>
            <a:lvl1pPr>
              <a:buFont typeface="Arial" panose="020B0604020202020204" pitchFamily="34" charset="0"/>
              <a:buNone/>
              <a:defRPr sz="1000" b="0" i="1">
                <a:latin typeface="Arial" panose="020B0604020202020204" pitchFamily="34" charset="0"/>
                <a:ea typeface="宋体" panose="02010600030101010101" pitchFamily="2" charset="-122"/>
              </a:defRPr>
            </a:lvl1pPr>
          </a:lstStyle>
          <a:p>
            <a:pPr>
              <a:defRPr/>
            </a:pPr>
            <a:r>
              <a:rPr lang="zh-CN" altLang="en-US"/>
              <a:t>*</a:t>
            </a:r>
            <a:endParaRPr lang="zh-CN" altLang="en-US" sz="1200"/>
          </a:p>
        </p:txBody>
      </p:sp>
      <p:sp>
        <p:nvSpPr>
          <p:cNvPr id="3075" name="日期占位符 3074"/>
          <p:cNvSpPr>
            <a:spLocks noGrp="1"/>
          </p:cNvSpPr>
          <p:nvPr>
            <p:ph type="dt" idx="1"/>
          </p:nvPr>
        </p:nvSpPr>
        <p:spPr>
          <a:xfrm>
            <a:off x="3886200" y="0"/>
            <a:ext cx="2971800" cy="457200"/>
          </a:xfrm>
          <a:prstGeom prst="rect">
            <a:avLst/>
          </a:prstGeom>
          <a:noFill/>
          <a:ln w="9525">
            <a:noFill/>
          </a:ln>
        </p:spPr>
        <p:txBody>
          <a:bodyPr lIns="19050" tIns="0" rIns="19050" bIns="0"/>
          <a:lstStyle>
            <a:lvl1pPr algn="r">
              <a:buFont typeface="Arial" panose="020B0604020202020204" pitchFamily="34" charset="0"/>
              <a:buNone/>
              <a:defRPr sz="1000" b="0" i="1">
                <a:latin typeface="Arial" panose="020B0604020202020204" pitchFamily="34" charset="0"/>
                <a:ea typeface="宋体" panose="02010600030101010101" pitchFamily="2" charset="-122"/>
              </a:defRPr>
            </a:lvl1pPr>
          </a:lstStyle>
          <a:p>
            <a:pPr>
              <a:defRPr/>
            </a:pPr>
            <a:r>
              <a:rPr lang="zh-CN" altLang="en-US"/>
              <a:t>07/16/96</a:t>
            </a:r>
            <a:endParaRPr lang="zh-CN" altLang="en-US" sz="1200"/>
          </a:p>
        </p:txBody>
      </p:sp>
      <p:sp>
        <p:nvSpPr>
          <p:cNvPr id="14340" name="幻灯片图像占位符 3075"/>
          <p:cNvSpPr>
            <a:spLocks noGrp="1" noRot="1" noChangeAspect="1"/>
          </p:cNvSpPr>
          <p:nvPr>
            <p:ph type="sldImg" idx="2"/>
          </p:nvPr>
        </p:nvSpPr>
        <p:spPr bwMode="auto">
          <a:xfrm>
            <a:off x="1143000" y="685800"/>
            <a:ext cx="4572000" cy="3429000"/>
          </a:xfrm>
          <a:prstGeom prst="rect">
            <a:avLst/>
          </a:prstGeom>
          <a:noFill/>
          <a:ln w="12700">
            <a:noFill/>
            <a:miter lim="800000"/>
          </a:ln>
        </p:spPr>
      </p:sp>
      <p:sp>
        <p:nvSpPr>
          <p:cNvPr id="3077" name="文本占位符 3076"/>
          <p:cNvSpPr>
            <a:spLocks noGrp="1"/>
          </p:cNvSpPr>
          <p:nvPr>
            <p:ph type="body" sz="quarter" idx="3"/>
          </p:nvPr>
        </p:nvSpPr>
        <p:spPr>
          <a:xfrm>
            <a:off x="914400" y="4343400"/>
            <a:ext cx="5029200" cy="4114800"/>
          </a:xfrm>
          <a:prstGeom prst="rect">
            <a:avLst/>
          </a:prstGeom>
          <a:noFill/>
          <a:ln w="12700">
            <a:noFill/>
          </a:ln>
        </p:spPr>
        <p:txBody>
          <a:bodyPr lIns="92075" tIns="46038" rIns="92075" bIns="46038" anchor="ctr"/>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3078" name="页脚占位符 3077"/>
          <p:cNvSpPr>
            <a:spLocks noGrp="1"/>
          </p:cNvSpPr>
          <p:nvPr>
            <p:ph type="ftr" sz="quarter" idx="4"/>
          </p:nvPr>
        </p:nvSpPr>
        <p:spPr>
          <a:xfrm>
            <a:off x="0" y="8686800"/>
            <a:ext cx="2971800" cy="457200"/>
          </a:xfrm>
          <a:prstGeom prst="rect">
            <a:avLst/>
          </a:prstGeom>
          <a:noFill/>
          <a:ln w="9525">
            <a:noFill/>
          </a:ln>
        </p:spPr>
        <p:txBody>
          <a:bodyPr lIns="19050" tIns="0" rIns="19050" bIns="0" anchor="b"/>
          <a:lstStyle>
            <a:lvl1pPr>
              <a:buFont typeface="Arial" panose="020B0604020202020204" pitchFamily="34" charset="0"/>
              <a:buNone/>
              <a:defRPr sz="1000" b="0" i="1">
                <a:latin typeface="Arial" panose="020B0604020202020204" pitchFamily="34" charset="0"/>
                <a:ea typeface="宋体" panose="02010600030101010101" pitchFamily="2" charset="-122"/>
              </a:defRPr>
            </a:lvl1pPr>
          </a:lstStyle>
          <a:p>
            <a:pPr>
              <a:defRPr/>
            </a:pPr>
            <a:r>
              <a:rPr lang="zh-CN" altLang="en-US"/>
              <a:t>*</a:t>
            </a:r>
            <a:endParaRPr lang="zh-CN" altLang="en-US" sz="1200"/>
          </a:p>
        </p:txBody>
      </p:sp>
      <p:sp>
        <p:nvSpPr>
          <p:cNvPr id="3079" name="灯片编号占位符 3078"/>
          <p:cNvSpPr>
            <a:spLocks noGrp="1"/>
          </p:cNvSpPr>
          <p:nvPr>
            <p:ph type="sldNum" sz="quarter" idx="5"/>
          </p:nvPr>
        </p:nvSpPr>
        <p:spPr>
          <a:xfrm>
            <a:off x="3886200" y="8686800"/>
            <a:ext cx="2971800" cy="457200"/>
          </a:xfrm>
          <a:prstGeom prst="rect">
            <a:avLst/>
          </a:prstGeom>
          <a:noFill/>
          <a:ln w="9525">
            <a:noFill/>
          </a:ln>
        </p:spPr>
        <p:txBody>
          <a:bodyPr lIns="19050" tIns="0" rIns="19050" bIns="0" anchor="b"/>
          <a:lstStyle>
            <a:lvl1pPr algn="r">
              <a:buFont typeface="Arial" panose="020B0604020202020204" pitchFamily="34" charset="0"/>
              <a:buNone/>
              <a:defRPr sz="1000" b="0" i="1">
                <a:latin typeface="Arial" panose="020B0604020202020204" pitchFamily="34" charset="0"/>
                <a:ea typeface="宋体" panose="02010600030101010101" pitchFamily="2" charset="-122"/>
              </a:defRPr>
            </a:lvl1pPr>
          </a:lstStyle>
          <a:p>
            <a:pPr>
              <a:defRPr/>
            </a:pPr>
            <a:r>
              <a:rPr lang="zh-CN" altLang="en-US"/>
              <a:t>##</a:t>
            </a:r>
            <a:endParaRPr lang="zh-CN" altLang="en-US" sz="1200"/>
          </a:p>
        </p:txBody>
      </p:sp>
    </p:spTree>
    <p:extLst>
      <p:ext uri="{BB962C8B-B14F-4D97-AF65-F5344CB8AC3E}">
        <p14:creationId xmlns:p14="http://schemas.microsoft.com/office/powerpoint/2010/main" val="3761807767"/>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1pPr>
    <a:lvl2pPr marL="457200" lvl="1"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2pPr>
    <a:lvl3pPr marL="914400" lvl="2"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3pPr>
    <a:lvl4pPr marL="1371600" lvl="3"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4pPr>
    <a:lvl5pPr marL="1828800" lvl="4"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cSld name="标题幻灯片">
    <p:spTree>
      <p:nvGrpSpPr>
        <p:cNvPr id="1" name=""/>
        <p:cNvGrpSpPr/>
        <p:nvPr/>
      </p:nvGrpSpPr>
      <p:grpSpPr>
        <a:xfrm>
          <a:off x="0" y="0"/>
          <a:ext cx="0" cy="0"/>
          <a:chOff x="0" y="0"/>
          <a:chExt cx="0" cy="0"/>
        </a:xfrm>
      </p:grpSpPr>
      <p:sp>
        <p:nvSpPr>
          <p:cNvPr id="2050" name="副标题 2049"/>
          <p:cNvSpPr>
            <a:spLocks noGrp="1"/>
          </p:cNvSpPr>
          <p:nvPr>
            <p:ph type="subTitle" sz="quarter" idx="1"/>
          </p:nvPr>
        </p:nvSpPr>
        <p:spPr>
          <a:xfrm>
            <a:off x="628650" y="3171825"/>
            <a:ext cx="4970463" cy="2044700"/>
          </a:xfrm>
          <a:prstGeom prst="rect">
            <a:avLst/>
          </a:prstGeom>
          <a:noFill/>
          <a:ln w="9525">
            <a:noFill/>
          </a:ln>
        </p:spPr>
        <p:txBody>
          <a:bodyPr lIns="92075" tIns="46038" rIns="92075" bIns="46038" anchor="t"/>
          <a:lstStyle>
            <a:lvl1pPr marL="0" lvl="0" indent="0">
              <a:lnSpc>
                <a:spcPct val="85000"/>
              </a:lnSpc>
              <a:buNone/>
              <a:defRPr/>
            </a:lvl1pPr>
            <a:lvl2pPr marL="457200" lvl="1" indent="0" algn="ctr">
              <a:lnSpc>
                <a:spcPct val="85000"/>
              </a:lnSpc>
              <a:buNone/>
              <a:defRPr/>
            </a:lvl2pPr>
            <a:lvl3pPr marL="914400" lvl="2" indent="0" algn="ctr">
              <a:lnSpc>
                <a:spcPct val="85000"/>
              </a:lnSpc>
              <a:buNone/>
              <a:defRPr/>
            </a:lvl3pPr>
            <a:lvl4pPr marL="1371600" lvl="3" indent="0" algn="ctr">
              <a:lnSpc>
                <a:spcPct val="85000"/>
              </a:lnSpc>
              <a:buNone/>
              <a:defRPr/>
            </a:lvl4pPr>
            <a:lvl5pPr marL="1828800" lvl="4" indent="0" algn="ctr">
              <a:lnSpc>
                <a:spcPct val="85000"/>
              </a:lnSpc>
              <a:buNone/>
              <a:defRPr/>
            </a:lvl5pPr>
          </a:lstStyle>
          <a:p>
            <a:pPr lvl="0"/>
            <a:r>
              <a:rPr lang="zh-CN" altLang="en-US"/>
              <a:t>单击此处编辑母版副标题样式</a:t>
            </a:r>
          </a:p>
        </p:txBody>
      </p:sp>
      <p:sp>
        <p:nvSpPr>
          <p:cNvPr id="3" name="日期占位符 2050"/>
          <p:cNvSpPr>
            <a:spLocks noGrp="1"/>
          </p:cNvSpPr>
          <p:nvPr>
            <p:ph type="dt" sz="quarter" idx="10"/>
          </p:nvPr>
        </p:nvSpPr>
        <p:spPr>
          <a:xfrm>
            <a:off x="685800" y="5257800"/>
            <a:ext cx="3908425" cy="342900"/>
          </a:xfrm>
          <a:prstGeom prst="rect">
            <a:avLst/>
          </a:prstGeom>
        </p:spPr>
        <p:txBody>
          <a:bodyPr wrap="none" lIns="92075" tIns="46038" rIns="92075" bIns="46038" anchor="b"/>
          <a:lstStyle>
            <a:lvl1pPr algn="r">
              <a:buFont typeface="Arial" panose="020B0604020202020204" pitchFamily="34" charset="0"/>
              <a:buNone/>
              <a:defRPr sz="1200" b="0">
                <a:latin typeface="Arial" panose="020B0604020202020204" pitchFamily="34" charset="0"/>
                <a:ea typeface="宋体" panose="02010600030101010101" pitchFamily="2" charset="-122"/>
              </a:defRPr>
            </a:lvl1pPr>
          </a:lstStyle>
          <a:p>
            <a:pPr>
              <a:defRPr/>
            </a:pPr>
            <a:fld id="{300CF0BA-2840-4FF9-B69F-D3DE06ADC34F}" type="datetime1">
              <a:rPr lang="zh-CN" altLang="en-US"/>
              <a:t>2020/7/9</a:t>
            </a:fld>
            <a:endParaRPr lang="zh-CN" altLang="en-US"/>
          </a:p>
        </p:txBody>
      </p:sp>
      <p:sp>
        <p:nvSpPr>
          <p:cNvPr id="4" name="页脚占位符 2051"/>
          <p:cNvSpPr>
            <a:spLocks noGrp="1"/>
          </p:cNvSpPr>
          <p:nvPr>
            <p:ph type="ftr" sz="quarter" idx="11"/>
          </p:nvPr>
        </p:nvSpPr>
        <p:spPr>
          <a:xfrm>
            <a:off x="685800" y="5638800"/>
            <a:ext cx="3908425" cy="304800"/>
          </a:xfrm>
          <a:prstGeom prst="rect">
            <a:avLst/>
          </a:prstGeom>
        </p:spPr>
        <p:txBody>
          <a:bodyPr wrap="none" lIns="92075" tIns="46038" rIns="92075" bIns="46038" anchor="t"/>
          <a:lstStyle>
            <a:lvl1pPr algn="r">
              <a:buFont typeface="Arial" panose="020B0604020202020204" pitchFamily="34" charset="0"/>
              <a:buNone/>
              <a:defRPr sz="1200" b="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2052"/>
          <p:cNvSpPr>
            <a:spLocks noGrp="1"/>
          </p:cNvSpPr>
          <p:nvPr>
            <p:ph type="sldNum" sz="quarter" idx="12"/>
          </p:nvPr>
        </p:nvSpPr>
        <p:spPr>
          <a:xfrm>
            <a:off x="7235825" y="6356350"/>
            <a:ext cx="1908175" cy="501650"/>
          </a:xfrm>
        </p:spPr>
        <p:txBody>
          <a:bodyPr vert="horz" wrap="none" lIns="46038" tIns="46038" rIns="46038" bIns="46038" numCol="1" anchor="t" anchorCtr="0" compatLnSpc="1"/>
          <a:lstStyle>
            <a:lvl2pPr lvl="1" algn="r">
              <a:lnSpc>
                <a:spcPct val="110000"/>
              </a:lnSpc>
              <a:buFont typeface="Arial" panose="020B0604020202020204" pitchFamily="34" charset="0"/>
              <a:buNone/>
              <a:defRPr sz="1400" b="0"/>
            </a:lvl2pPr>
          </a:lstStyle>
          <a:p>
            <a:pPr lvl="1">
              <a:defRPr/>
            </a:pPr>
            <a:fld id="{A6664581-84A9-4DA5-92E5-69C4A93F7FBE}" type="slidenum">
              <a:rPr lang="zh-CN" altLang="en-US"/>
              <a:t>‹#›</a:t>
            </a:fld>
            <a:endParaRPr lang="en-US" altLang="zh-CN"/>
          </a:p>
        </p:txBody>
      </p:sp>
    </p:spTree>
  </p:cSld>
  <p:clrMapOvr>
    <a:masterClrMapping/>
  </p:clrMapOvr>
  <p:transition spd="med"/>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025"/>
          <p:cNvSpPr>
            <a:spLocks noGrp="1"/>
          </p:cNvSpPr>
          <p:nvPr>
            <p:ph type="sldNum" sz="quarter" idx="10"/>
          </p:nvPr>
        </p:nvSpPr>
        <p:spPr/>
        <p:txBody>
          <a:bodyPr/>
          <a:lstStyle>
            <a:lvl1pPr>
              <a:defRPr/>
            </a:lvl1pPr>
          </a:lstStyle>
          <a:p>
            <a:pPr>
              <a:defRPr/>
            </a:pPr>
            <a:fld id="{0494B07E-2A97-434E-915C-A895051A5506}" type="slidenum">
              <a:rPr lang="zh-CN" altLang="en-US"/>
              <a:t>‹#›</a:t>
            </a:fld>
            <a:endParaRPr lang="zh-CN" alt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025"/>
          <p:cNvSpPr>
            <a:spLocks noGrp="1"/>
          </p:cNvSpPr>
          <p:nvPr>
            <p:ph type="sldNum" sz="quarter" idx="10"/>
          </p:nvPr>
        </p:nvSpPr>
        <p:spPr/>
        <p:txBody>
          <a:bodyPr/>
          <a:lstStyle>
            <a:lvl1pPr>
              <a:defRPr/>
            </a:lvl1pPr>
          </a:lstStyle>
          <a:p>
            <a:pPr>
              <a:defRPr/>
            </a:pPr>
            <a:fld id="{D80C8A9D-AF05-4CA6-AD97-2C7C3CA2F2D8}" type="slidenum">
              <a:rPr lang="zh-CN" altLang="en-US"/>
              <a:t>‹#›</a:t>
            </a:fld>
            <a:endParaRPr lang="zh-CN" alt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灯片编号占位符 1025"/>
          <p:cNvSpPr>
            <a:spLocks noGrp="1"/>
          </p:cNvSpPr>
          <p:nvPr>
            <p:ph type="sldNum" sz="quarter" idx="10"/>
          </p:nvPr>
        </p:nvSpPr>
        <p:spPr/>
        <p:txBody>
          <a:bodyPr/>
          <a:lstStyle>
            <a:lvl1pPr>
              <a:defRPr/>
            </a:lvl1pPr>
          </a:lstStyle>
          <a:p>
            <a:pPr>
              <a:defRPr/>
            </a:pPr>
            <a:fld id="{BD7C1728-B0A2-40E5-833A-8FF552D94B57}" type="slidenum">
              <a:rPr lang="zh-CN" altLang="en-US"/>
              <a:t>‹#›</a:t>
            </a:fld>
            <a:endParaRPr lang="zh-CN" alt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025"/>
          <p:cNvSpPr>
            <a:spLocks noGrp="1"/>
          </p:cNvSpPr>
          <p:nvPr>
            <p:ph type="sldNum" sz="quarter" idx="10"/>
          </p:nvPr>
        </p:nvSpPr>
        <p:spPr/>
        <p:txBody>
          <a:bodyPr/>
          <a:lstStyle>
            <a:lvl1pPr>
              <a:defRPr/>
            </a:lvl1pPr>
          </a:lstStyle>
          <a:p>
            <a:pPr>
              <a:defRPr/>
            </a:pPr>
            <a:fld id="{C1A1D755-A976-44ED-B2AE-8DC139D1A81A}" type="slidenum">
              <a:rPr lang="zh-CN" altLang="en-US"/>
              <a:t>‹#›</a:t>
            </a:fld>
            <a:endParaRPr lang="zh-CN" alt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灯片编号占位符 1025"/>
          <p:cNvSpPr>
            <a:spLocks noGrp="1"/>
          </p:cNvSpPr>
          <p:nvPr>
            <p:ph type="sldNum" sz="quarter" idx="10"/>
          </p:nvPr>
        </p:nvSpPr>
        <p:spPr/>
        <p:txBody>
          <a:bodyPr/>
          <a:lstStyle>
            <a:lvl1pPr>
              <a:defRPr/>
            </a:lvl1pPr>
          </a:lstStyle>
          <a:p>
            <a:pPr>
              <a:defRPr/>
            </a:pPr>
            <a:fld id="{9FBDDFB2-BC97-4CC3-B9AF-059A6E518487}" type="slidenum">
              <a:rPr lang="zh-CN" altLang="en-US"/>
              <a:t>‹#›</a:t>
            </a:fld>
            <a:endParaRPr lang="zh-CN" alt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025"/>
          <p:cNvSpPr>
            <a:spLocks noGrp="1"/>
          </p:cNvSpPr>
          <p:nvPr>
            <p:ph type="sldNum" sz="quarter" idx="10"/>
          </p:nvPr>
        </p:nvSpPr>
        <p:spPr/>
        <p:txBody>
          <a:bodyPr/>
          <a:lstStyle>
            <a:lvl1pPr>
              <a:defRPr/>
            </a:lvl1pPr>
          </a:lstStyle>
          <a:p>
            <a:pPr>
              <a:defRPr/>
            </a:pPr>
            <a:fld id="{F7A9D6C0-7CBD-4462-BF7C-6B6AB7574555}" type="slidenum">
              <a:rPr lang="zh-CN" altLang="en-US"/>
              <a:t>‹#›</a:t>
            </a:fld>
            <a:endParaRPr lang="zh-CN" alt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025"/>
          <p:cNvSpPr>
            <a:spLocks noGrp="1"/>
          </p:cNvSpPr>
          <p:nvPr>
            <p:ph type="sldNum" sz="quarter" idx="10"/>
          </p:nvPr>
        </p:nvSpPr>
        <p:spPr/>
        <p:txBody>
          <a:bodyPr/>
          <a:lstStyle>
            <a:lvl1pPr>
              <a:defRPr/>
            </a:lvl1pPr>
          </a:lstStyle>
          <a:p>
            <a:pPr>
              <a:defRPr/>
            </a:pPr>
            <a:fld id="{E1522F9A-FD10-48E4-8E86-AC61A7F0D242}" type="slidenum">
              <a:rPr lang="zh-CN" altLang="en-US"/>
              <a:t>‹#›</a:t>
            </a:fld>
            <a:endParaRPr lang="zh-CN" alt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灯片编号占位符 1025"/>
          <p:cNvSpPr>
            <a:spLocks noGrp="1"/>
          </p:cNvSpPr>
          <p:nvPr>
            <p:ph type="sldNum" sz="quarter" idx="10"/>
          </p:nvPr>
        </p:nvSpPr>
        <p:spPr/>
        <p:txBody>
          <a:bodyPr/>
          <a:lstStyle>
            <a:lvl1pPr>
              <a:defRPr/>
            </a:lvl1pPr>
          </a:lstStyle>
          <a:p>
            <a:pPr>
              <a:defRPr/>
            </a:pPr>
            <a:fld id="{F74644C2-F7B1-4840-87C9-081A1C6F5870}" type="slidenum">
              <a:rPr lang="zh-CN" altLang="en-US"/>
              <a:t>‹#›</a:t>
            </a:fld>
            <a:endParaRPr lang="zh-CN" alt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025"/>
          <p:cNvSpPr>
            <a:spLocks noGrp="1"/>
          </p:cNvSpPr>
          <p:nvPr>
            <p:ph type="sldNum" sz="quarter" idx="10"/>
          </p:nvPr>
        </p:nvSpPr>
        <p:spPr/>
        <p:txBody>
          <a:bodyPr/>
          <a:lstStyle>
            <a:lvl1pPr>
              <a:defRPr/>
            </a:lvl1pPr>
          </a:lstStyle>
          <a:p>
            <a:pPr>
              <a:defRPr/>
            </a:pPr>
            <a:fld id="{28860755-BB00-4C4A-9709-A533B3D73C5D}" type="slidenum">
              <a:rPr lang="zh-CN" altLang="en-US"/>
              <a:t>‹#›</a:t>
            </a:fld>
            <a:endParaRPr lang="zh-CN" alt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灯片编号占位符 1025"/>
          <p:cNvSpPr>
            <a:spLocks noGrp="1"/>
          </p:cNvSpPr>
          <p:nvPr>
            <p:ph type="sldNum" sz="quarter" idx="10"/>
          </p:nvPr>
        </p:nvSpPr>
        <p:spPr/>
        <p:txBody>
          <a:bodyPr/>
          <a:lstStyle>
            <a:lvl1pPr>
              <a:defRPr/>
            </a:lvl1pPr>
          </a:lstStyle>
          <a:p>
            <a:pPr>
              <a:defRPr/>
            </a:pPr>
            <a:fld id="{BD9DF09C-2686-4386-8EB4-17A1858A3F53}" type="slidenum">
              <a:rPr lang="zh-CN" altLang="en-US"/>
              <a:t>‹#›</a:t>
            </a:fld>
            <a:endParaRPr lang="zh-CN" alt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灯片编号占位符 1025"/>
          <p:cNvSpPr>
            <a:spLocks noGrp="1"/>
          </p:cNvSpPr>
          <p:nvPr>
            <p:ph type="sldNum" sz="quarter" idx="10"/>
          </p:nvPr>
        </p:nvSpPr>
        <p:spPr/>
        <p:txBody>
          <a:bodyPr/>
          <a:lstStyle>
            <a:lvl1pPr>
              <a:defRPr/>
            </a:lvl1pPr>
          </a:lstStyle>
          <a:p>
            <a:pPr>
              <a:defRPr/>
            </a:pPr>
            <a:fld id="{63325F2D-A264-43F6-A4A9-65350F89316C}" type="slidenum">
              <a:rPr lang="zh-CN" altLang="en-US"/>
              <a:t>‹#›</a:t>
            </a:fld>
            <a:endParaRPr lang="zh-CN" alt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灯片编号占位符 1025"/>
          <p:cNvSpPr>
            <a:spLocks noGrp="1"/>
          </p:cNvSpPr>
          <p:nvPr>
            <p:ph type="sldNum" sz="quarter" idx="4"/>
          </p:nvPr>
        </p:nvSpPr>
        <p:spPr>
          <a:xfrm>
            <a:off x="7239000" y="6400800"/>
            <a:ext cx="1905000" cy="457200"/>
          </a:xfrm>
          <a:prstGeom prst="rect">
            <a:avLst/>
          </a:prstGeom>
          <a:noFill/>
          <a:ln w="9525">
            <a:noFill/>
          </a:ln>
        </p:spPr>
        <p:txBody>
          <a:bodyPr/>
          <a:lstStyle>
            <a:lvl1pPr algn="r">
              <a:buFont typeface="Arial" panose="020B0604020202020204" pitchFamily="34" charset="0"/>
              <a:buNone/>
              <a:defRPr sz="1400" b="0">
                <a:latin typeface="Times New Roman" panose="02020603050405020304" pitchFamily="18" charset="0"/>
                <a:ea typeface="宋体" panose="02010600030101010101" pitchFamily="2" charset="-122"/>
              </a:defRPr>
            </a:lvl1pPr>
          </a:lstStyle>
          <a:p>
            <a:pPr>
              <a:defRPr/>
            </a:pPr>
            <a:fld id="{A713900A-6C26-4B57-BC2E-CD2DACD94D8A}"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hf sldNum="0" hdr="0"/>
  <p:txStyles>
    <p:titleStyle>
      <a:lvl1pPr algn="l" rtl="0" eaLnBrk="0" fontAlgn="base" hangingPunct="0">
        <a:lnSpc>
          <a:spcPct val="85000"/>
        </a:lnSpc>
        <a:spcBef>
          <a:spcPct val="0"/>
        </a:spcBef>
        <a:spcAft>
          <a:spcPct val="0"/>
        </a:spcAft>
        <a:defRPr sz="4000" kern="1200">
          <a:solidFill>
            <a:schemeClr val="tx1"/>
          </a:solidFill>
          <a:latin typeface="+mj-lt"/>
          <a:ea typeface="+mj-ea"/>
          <a:cs typeface="+mj-cs"/>
        </a:defRPr>
      </a:lvl1pPr>
      <a:lvl2pPr algn="l" rtl="0" eaLnBrk="0" fontAlgn="base" hangingPunct="0">
        <a:lnSpc>
          <a:spcPct val="85000"/>
        </a:lnSpc>
        <a:spcBef>
          <a:spcPct val="0"/>
        </a:spcBef>
        <a:spcAft>
          <a:spcPct val="0"/>
        </a:spcAft>
        <a:defRPr sz="4000">
          <a:solidFill>
            <a:schemeClr val="tx1"/>
          </a:solidFill>
          <a:latin typeface="Arial Narrow" panose="020B0606020202030204" pitchFamily="34" charset="0"/>
          <a:ea typeface="宋体" panose="02010600030101010101" pitchFamily="2" charset="-122"/>
        </a:defRPr>
      </a:lvl2pPr>
      <a:lvl3pPr algn="l" rtl="0" eaLnBrk="0" fontAlgn="base" hangingPunct="0">
        <a:lnSpc>
          <a:spcPct val="85000"/>
        </a:lnSpc>
        <a:spcBef>
          <a:spcPct val="0"/>
        </a:spcBef>
        <a:spcAft>
          <a:spcPct val="0"/>
        </a:spcAft>
        <a:defRPr sz="4000">
          <a:solidFill>
            <a:schemeClr val="tx1"/>
          </a:solidFill>
          <a:latin typeface="Arial Narrow" panose="020B0606020202030204" pitchFamily="34" charset="0"/>
          <a:ea typeface="宋体" panose="02010600030101010101" pitchFamily="2" charset="-122"/>
        </a:defRPr>
      </a:lvl3pPr>
      <a:lvl4pPr algn="l" rtl="0" eaLnBrk="0" fontAlgn="base" hangingPunct="0">
        <a:lnSpc>
          <a:spcPct val="85000"/>
        </a:lnSpc>
        <a:spcBef>
          <a:spcPct val="0"/>
        </a:spcBef>
        <a:spcAft>
          <a:spcPct val="0"/>
        </a:spcAft>
        <a:defRPr sz="4000">
          <a:solidFill>
            <a:schemeClr val="tx1"/>
          </a:solidFill>
          <a:latin typeface="Arial Narrow" panose="020B0606020202030204" pitchFamily="34" charset="0"/>
          <a:ea typeface="宋体" panose="02010600030101010101" pitchFamily="2" charset="-122"/>
        </a:defRPr>
      </a:lvl4pPr>
      <a:lvl5pPr algn="l" rtl="0" eaLnBrk="0" fontAlgn="base" hangingPunct="0">
        <a:lnSpc>
          <a:spcPct val="85000"/>
        </a:lnSpc>
        <a:spcBef>
          <a:spcPct val="0"/>
        </a:spcBef>
        <a:spcAft>
          <a:spcPct val="0"/>
        </a:spcAft>
        <a:defRPr sz="4000">
          <a:solidFill>
            <a:schemeClr val="tx1"/>
          </a:solidFill>
          <a:latin typeface="Arial Narrow" panose="020B0606020202030204" pitchFamily="34" charset="0"/>
          <a:ea typeface="宋体" panose="02010600030101010101" pitchFamily="2" charset="-122"/>
        </a:defRPr>
      </a:lvl5pPr>
      <a:lvl6pPr marL="457200" algn="l" rtl="0" fontAlgn="base">
        <a:lnSpc>
          <a:spcPct val="85000"/>
        </a:lnSpc>
        <a:spcBef>
          <a:spcPct val="0"/>
        </a:spcBef>
        <a:spcAft>
          <a:spcPct val="0"/>
        </a:spcAft>
        <a:defRPr sz="4000">
          <a:solidFill>
            <a:schemeClr val="tx1"/>
          </a:solidFill>
          <a:latin typeface="Arial Narrow" panose="020B0606020202030204" pitchFamily="34" charset="0"/>
          <a:ea typeface="宋体" panose="02010600030101010101" pitchFamily="2" charset="-122"/>
        </a:defRPr>
      </a:lvl6pPr>
      <a:lvl7pPr marL="914400" algn="l" rtl="0" fontAlgn="base">
        <a:lnSpc>
          <a:spcPct val="85000"/>
        </a:lnSpc>
        <a:spcBef>
          <a:spcPct val="0"/>
        </a:spcBef>
        <a:spcAft>
          <a:spcPct val="0"/>
        </a:spcAft>
        <a:defRPr sz="4000">
          <a:solidFill>
            <a:schemeClr val="tx1"/>
          </a:solidFill>
          <a:latin typeface="Arial Narrow" panose="020B0606020202030204" pitchFamily="34" charset="0"/>
          <a:ea typeface="宋体" panose="02010600030101010101" pitchFamily="2" charset="-122"/>
        </a:defRPr>
      </a:lvl7pPr>
      <a:lvl8pPr marL="1371600" algn="l" rtl="0" fontAlgn="base">
        <a:lnSpc>
          <a:spcPct val="85000"/>
        </a:lnSpc>
        <a:spcBef>
          <a:spcPct val="0"/>
        </a:spcBef>
        <a:spcAft>
          <a:spcPct val="0"/>
        </a:spcAft>
        <a:defRPr sz="4000">
          <a:solidFill>
            <a:schemeClr val="tx1"/>
          </a:solidFill>
          <a:latin typeface="Arial Narrow" panose="020B0606020202030204" pitchFamily="34" charset="0"/>
          <a:ea typeface="宋体" panose="02010600030101010101" pitchFamily="2" charset="-122"/>
        </a:defRPr>
      </a:lvl8pPr>
      <a:lvl9pPr marL="1828800" algn="l" rtl="0" fontAlgn="base">
        <a:lnSpc>
          <a:spcPct val="85000"/>
        </a:lnSpc>
        <a:spcBef>
          <a:spcPct val="0"/>
        </a:spcBef>
        <a:spcAft>
          <a:spcPct val="0"/>
        </a:spcAft>
        <a:defRPr sz="4000">
          <a:solidFill>
            <a:schemeClr val="tx1"/>
          </a:solidFill>
          <a:latin typeface="Arial Narrow" panose="020B0606020202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u"/>
        <a:defRPr sz="2400" kern="120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hlink"/>
        </a:buClr>
        <a:buSzPct val="70000"/>
        <a:buFont typeface="Wingdings" panose="05000000000000000000" pitchFamily="2" charset="2"/>
        <a:buChar char="u"/>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
          <a:schemeClr val="hlink"/>
        </a:buClr>
        <a:buSzPct val="70000"/>
        <a:buFont typeface="Wingdings" panose="05000000000000000000" pitchFamily="2" charset="2"/>
        <a:buChar char="u"/>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
          <a:schemeClr val="hlink"/>
        </a:buClr>
        <a:buSzPct val="70000"/>
        <a:buFont typeface="Wingdings" panose="05000000000000000000" pitchFamily="2" charset="2"/>
        <a:buChar char="u"/>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u"/>
        <a:defRPr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u"/>
        <a:defRPr sz="18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u"/>
        <a:defRPr sz="18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u"/>
        <a:defRPr sz="18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u"/>
        <a:defRPr sz="18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2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2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2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2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2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2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2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2800" b="1"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oleObject4.bin"/></Relationships>
</file>

<file path=ppt/slides/_rels/slide4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jpeg"/></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4097"/>
          <p:cNvSpPr>
            <a:spLocks noGrp="1"/>
          </p:cNvSpPr>
          <p:nvPr>
            <p:ph type="title"/>
          </p:nvPr>
        </p:nvSpPr>
        <p:spPr bwMode="auto">
          <a:xfrm>
            <a:off x="827088" y="1438275"/>
            <a:ext cx="7704137" cy="1050925"/>
          </a:xfrm>
          <a:solidFill>
            <a:srgbClr val="FFFFFF"/>
          </a:solidFill>
          <a:ln>
            <a:miter lim="800000"/>
          </a:ln>
        </p:spPr>
        <p:txBody>
          <a:bodyPr vert="horz" wrap="square" lIns="91440" tIns="45720" rIns="91440" bIns="45720" numCol="1" anchor="t" anchorCtr="0" compatLnSpc="1"/>
          <a:lstStyle/>
          <a:p>
            <a:pPr algn="ctr" eaLnBrk="1" hangingPunct="1">
              <a:lnSpc>
                <a:spcPct val="120000"/>
              </a:lnSpc>
            </a:pPr>
            <a:r>
              <a:rPr lang="zh-CN" altLang="en-US" sz="5400" b="1" smtClean="0">
                <a:solidFill>
                  <a:srgbClr val="FF3300"/>
                </a:solidFill>
                <a:ea typeface="黑体" panose="02010609060101010101" pitchFamily="49" charset="-122"/>
              </a:rPr>
              <a:t>中兽药研发前景与思路</a:t>
            </a:r>
          </a:p>
        </p:txBody>
      </p:sp>
      <p:sp>
        <p:nvSpPr>
          <p:cNvPr id="15362" name="文本占位符 4098"/>
          <p:cNvSpPr>
            <a:spLocks noGrp="1"/>
          </p:cNvSpPr>
          <p:nvPr>
            <p:ph type="body" idx="1"/>
          </p:nvPr>
        </p:nvSpPr>
        <p:spPr bwMode="auto">
          <a:xfrm>
            <a:off x="755650" y="3141663"/>
            <a:ext cx="7629525" cy="1584325"/>
          </a:xfrm>
          <a:solidFill>
            <a:srgbClr val="FFFFFF"/>
          </a:solidFill>
          <a:ln>
            <a:miter lim="800000"/>
          </a:ln>
        </p:spPr>
        <p:txBody>
          <a:bodyPr vert="horz" wrap="square" lIns="91440" tIns="45720" rIns="91440" bIns="45720" numCol="1" anchor="t" anchorCtr="0" compatLnSpc="1"/>
          <a:lstStyle/>
          <a:p>
            <a:pPr algn="ctr" eaLnBrk="1" hangingPunct="1">
              <a:buFont typeface="Wingdings" panose="05000000000000000000" pitchFamily="2" charset="2"/>
              <a:buNone/>
            </a:pPr>
            <a:r>
              <a:rPr lang="zh-CN" altLang="en-US" sz="3200" b="1" smtClean="0">
                <a:solidFill>
                  <a:srgbClr val="0000CC"/>
                </a:solidFill>
                <a:latin typeface="楷体_GB2312"/>
                <a:ea typeface="楷体_GB2312"/>
                <a:cs typeface="楷体_GB2312"/>
              </a:rPr>
              <a:t>史万玉</a:t>
            </a:r>
            <a:r>
              <a:rPr lang="zh-CN" altLang="en-US" sz="2800" b="1" smtClean="0">
                <a:solidFill>
                  <a:schemeClr val="folHlink"/>
                </a:solidFill>
                <a:latin typeface="楷体_GB2312"/>
                <a:ea typeface="楷体_GB2312"/>
                <a:cs typeface="楷体_GB2312"/>
              </a:rPr>
              <a:t>（教授、博士）</a:t>
            </a:r>
          </a:p>
          <a:p>
            <a:pPr algn="ctr" eaLnBrk="1" hangingPunct="1">
              <a:buFont typeface="Wingdings" panose="05000000000000000000" pitchFamily="2" charset="2"/>
              <a:buNone/>
            </a:pPr>
            <a:endParaRPr lang="zh-CN" altLang="en-US" sz="1000" b="1" smtClean="0">
              <a:solidFill>
                <a:schemeClr val="folHlink"/>
              </a:solidFill>
              <a:latin typeface="黑体" panose="02010609060101010101" pitchFamily="49" charset="-122"/>
              <a:ea typeface="黑体" panose="02010609060101010101" pitchFamily="49" charset="-122"/>
            </a:endParaRPr>
          </a:p>
          <a:p>
            <a:pPr algn="ctr" eaLnBrk="1" hangingPunct="1">
              <a:buFont typeface="Wingdings" panose="05000000000000000000" pitchFamily="2" charset="2"/>
              <a:buNone/>
            </a:pPr>
            <a:r>
              <a:rPr lang="zh-CN" altLang="en-US" sz="2800" b="1" smtClean="0">
                <a:solidFill>
                  <a:srgbClr val="0000CC"/>
                </a:solidFill>
                <a:latin typeface="宋体" panose="02010600030101010101" pitchFamily="2" charset="-122"/>
              </a:rPr>
              <a:t>河北农业大学动物医学院</a:t>
            </a:r>
            <a:r>
              <a:rPr lang="en-US" altLang="zh-CN" sz="2800" b="1" smtClean="0">
                <a:solidFill>
                  <a:srgbClr val="0000CC"/>
                </a:solidFill>
                <a:latin typeface="宋体" panose="02010600030101010101" pitchFamily="2" charset="-122"/>
              </a:rPr>
              <a:t>/</a:t>
            </a:r>
            <a:r>
              <a:rPr lang="zh-CN" altLang="en-US" sz="2800" b="1" smtClean="0">
                <a:solidFill>
                  <a:srgbClr val="0000CC"/>
                </a:solidFill>
                <a:latin typeface="宋体" panose="02010600030101010101" pitchFamily="2" charset="-122"/>
              </a:rPr>
              <a:t>中兽医学院</a:t>
            </a:r>
          </a:p>
        </p:txBody>
      </p:sp>
      <p:pic>
        <p:nvPicPr>
          <p:cNvPr id="15363" name="图片 4099" descr="Nevergiveup"/>
          <p:cNvPicPr>
            <a:picLocks noChangeAspect="1"/>
          </p:cNvPicPr>
          <p:nvPr/>
        </p:nvPicPr>
        <p:blipFill>
          <a:blip r:embed="rId2"/>
          <a:srcRect/>
          <a:stretch>
            <a:fillRect/>
          </a:stretch>
        </p:blipFill>
        <p:spPr bwMode="auto">
          <a:xfrm>
            <a:off x="8305800" y="6019800"/>
            <a:ext cx="838200" cy="838200"/>
          </a:xfrm>
          <a:prstGeom prst="rect">
            <a:avLst/>
          </a:prstGeom>
          <a:noFill/>
          <a:ln w="9525">
            <a:noFill/>
            <a:miter lim="800000"/>
            <a:headEnd/>
            <a:tailEnd/>
          </a:ln>
        </p:spPr>
      </p:pic>
      <p:grpSp>
        <p:nvGrpSpPr>
          <p:cNvPr id="15364" name="组合 4100"/>
          <p:cNvGrpSpPr/>
          <p:nvPr/>
        </p:nvGrpSpPr>
        <p:grpSpPr bwMode="auto">
          <a:xfrm>
            <a:off x="381000" y="2633663"/>
            <a:ext cx="8763000" cy="319087"/>
            <a:chOff x="0" y="0"/>
            <a:chExt cx="4656" cy="201"/>
          </a:xfrm>
        </p:grpSpPr>
        <p:sp>
          <p:nvSpPr>
            <p:cNvPr id="15367" name="圆角矩形 4101"/>
            <p:cNvSpPr>
              <a:spLocks noChangeArrowheads="1"/>
            </p:cNvSpPr>
            <p:nvPr/>
          </p:nvSpPr>
          <p:spPr bwMode="auto">
            <a:xfrm>
              <a:off x="240" y="0"/>
              <a:ext cx="4416" cy="200"/>
            </a:xfrm>
            <a:prstGeom prst="roundRect">
              <a:avLst>
                <a:gd name="adj" fmla="val 0"/>
              </a:avLst>
            </a:prstGeom>
            <a:solidFill>
              <a:schemeClr val="hlink"/>
            </a:solidFill>
            <a:ln w="9525">
              <a:noFill/>
              <a:round/>
            </a:ln>
          </p:spPr>
          <p:txBody>
            <a:bodyPr/>
            <a:lstStyle/>
            <a:p>
              <a:pPr>
                <a:buFont typeface="Arial" panose="020B0604020202020204" pitchFamily="34" charset="0"/>
                <a:buNone/>
              </a:pPr>
              <a:endParaRPr lang="zh-CN" altLang="en-US" sz="2800"/>
            </a:p>
          </p:txBody>
        </p:sp>
        <p:sp>
          <p:nvSpPr>
            <p:cNvPr id="15368" name="流程图: 延期 4102"/>
            <p:cNvSpPr>
              <a:spLocks noChangeArrowheads="1"/>
            </p:cNvSpPr>
            <p:nvPr/>
          </p:nvSpPr>
          <p:spPr bwMode="auto">
            <a:xfrm flipH="1">
              <a:off x="0" y="0"/>
              <a:ext cx="248" cy="201"/>
            </a:xfrm>
            <a:prstGeom prst="flowChartDelay">
              <a:avLst/>
            </a:prstGeom>
            <a:solidFill>
              <a:schemeClr val="hlink"/>
            </a:solidFill>
            <a:ln w="9525">
              <a:noFill/>
              <a:miter lim="800000"/>
            </a:ln>
          </p:spPr>
          <p:txBody>
            <a:bodyPr/>
            <a:lstStyle/>
            <a:p>
              <a:pPr>
                <a:buFont typeface="Arial" panose="020B0604020202020204" pitchFamily="34" charset="0"/>
                <a:buNone/>
              </a:pPr>
              <a:endParaRPr lang="zh-CN" altLang="en-US" sz="2800"/>
            </a:p>
          </p:txBody>
        </p:sp>
      </p:grpSp>
      <p:pic>
        <p:nvPicPr>
          <p:cNvPr id="15365" name="图片 4103" descr="校徽 正式2"/>
          <p:cNvPicPr>
            <a:picLocks noChangeAspect="1"/>
          </p:cNvPicPr>
          <p:nvPr/>
        </p:nvPicPr>
        <p:blipFill>
          <a:blip r:embed="rId3"/>
          <a:srcRect/>
          <a:stretch>
            <a:fillRect/>
          </a:stretch>
        </p:blipFill>
        <p:spPr bwMode="auto">
          <a:xfrm>
            <a:off x="250825" y="188913"/>
            <a:ext cx="1187450" cy="11874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Line 3"/>
          <p:cNvSpPr>
            <a:spLocks noChangeShapeType="1"/>
          </p:cNvSpPr>
          <p:nvPr/>
        </p:nvSpPr>
        <p:spPr bwMode="auto">
          <a:xfrm>
            <a:off x="900113" y="1341438"/>
            <a:ext cx="7416800" cy="0"/>
          </a:xfrm>
          <a:prstGeom prst="line">
            <a:avLst/>
          </a:prstGeom>
          <a:noFill/>
          <a:ln w="95250" cmpd="thinThick">
            <a:solidFill>
              <a:srgbClr val="000080"/>
            </a:solidFill>
            <a:round/>
          </a:ln>
        </p:spPr>
        <p:txBody>
          <a:bodyPr wrap="none"/>
          <a:lstStyle/>
          <a:p>
            <a:endParaRPr lang="zh-CN" altLang="en-US"/>
          </a:p>
        </p:txBody>
      </p:sp>
      <p:sp>
        <p:nvSpPr>
          <p:cNvPr id="24578" name="Rectangle 4"/>
          <p:cNvSpPr>
            <a:spLocks noGrp="1" noChangeArrowheads="1"/>
          </p:cNvSpPr>
          <p:nvPr>
            <p:ph type="ctrTitle"/>
          </p:nvPr>
        </p:nvSpPr>
        <p:spPr bwMode="auto">
          <a:xfrm>
            <a:off x="827088" y="476250"/>
            <a:ext cx="7561262" cy="720725"/>
          </a:xfrm>
          <a:noFill/>
          <a:ln>
            <a:miter lim="800000"/>
          </a:ln>
        </p:spPr>
        <p:txBody>
          <a:bodyPr vert="horz" wrap="square" lIns="92075" tIns="46038" rIns="92075" bIns="46038" numCol="1" anchor="b" anchorCtr="0" compatLnSpc="1"/>
          <a:lstStyle/>
          <a:p>
            <a:pPr algn="ctr" eaLnBrk="1" hangingPunct="1"/>
            <a:r>
              <a:rPr lang="zh-CN" altLang="en-US" sz="4400" b="1" smtClean="0">
                <a:solidFill>
                  <a:srgbClr val="FF3300"/>
                </a:solidFill>
                <a:latin typeface="黑体" panose="02010609060101010101" pitchFamily="49" charset="-122"/>
                <a:ea typeface="黑体" panose="02010609060101010101" pitchFamily="49" charset="-122"/>
              </a:rPr>
              <a:t>一、中兽药的研发前景</a:t>
            </a:r>
          </a:p>
        </p:txBody>
      </p:sp>
      <p:sp>
        <p:nvSpPr>
          <p:cNvPr id="84997" name="Text Box 5"/>
          <p:cNvSpPr txBox="1">
            <a:spLocks noChangeArrowheads="1"/>
          </p:cNvSpPr>
          <p:nvPr/>
        </p:nvSpPr>
        <p:spPr bwMode="auto">
          <a:xfrm>
            <a:off x="755650" y="1989138"/>
            <a:ext cx="2916238" cy="2466975"/>
          </a:xfrm>
          <a:prstGeom prst="rect">
            <a:avLst/>
          </a:prstGeom>
          <a:noFill/>
          <a:ln w="38100">
            <a:solidFill>
              <a:srgbClr val="0000FF"/>
            </a:solidFill>
            <a:miter lim="800000"/>
          </a:ln>
        </p:spPr>
        <p:txBody>
          <a:bodyPr>
            <a:spAutoFit/>
          </a:bodyPr>
          <a:lstStyle/>
          <a:p>
            <a:pPr eaLnBrk="0" hangingPunct="0">
              <a:lnSpc>
                <a:spcPct val="120000"/>
              </a:lnSpc>
              <a:spcBef>
                <a:spcPct val="50000"/>
              </a:spcBef>
              <a:buFont typeface="Arial" panose="020B0604020202020204" pitchFamily="34" charset="0"/>
              <a:buNone/>
            </a:pPr>
            <a:r>
              <a:rPr lang="zh-CN" altLang="en-US" sz="3200">
                <a:solidFill>
                  <a:srgbClr val="FF3300"/>
                </a:solidFill>
              </a:rPr>
              <a:t>当前养殖过程中，随意全程应用抗生素等化学药物。</a:t>
            </a:r>
          </a:p>
        </p:txBody>
      </p:sp>
      <p:grpSp>
        <p:nvGrpSpPr>
          <p:cNvPr id="24580" name="Group 6"/>
          <p:cNvGrpSpPr/>
          <p:nvPr/>
        </p:nvGrpSpPr>
        <p:grpSpPr bwMode="auto">
          <a:xfrm>
            <a:off x="5076825" y="1412875"/>
            <a:ext cx="3024188" cy="2663825"/>
            <a:chOff x="0" y="0"/>
            <a:chExt cx="3744" cy="2928"/>
          </a:xfrm>
        </p:grpSpPr>
        <p:sp>
          <p:nvSpPr>
            <p:cNvPr id="24591" name="Line 7"/>
            <p:cNvSpPr>
              <a:spLocks noChangeShapeType="1"/>
            </p:cNvSpPr>
            <p:nvPr/>
          </p:nvSpPr>
          <p:spPr bwMode="auto">
            <a:xfrm flipH="1" flipV="1">
              <a:off x="1152" y="2496"/>
              <a:ext cx="1200" cy="48"/>
            </a:xfrm>
            <a:prstGeom prst="line">
              <a:avLst/>
            </a:prstGeom>
            <a:noFill/>
            <a:ln w="101600">
              <a:solidFill>
                <a:srgbClr val="0000FF"/>
              </a:solidFill>
              <a:round/>
              <a:tailEnd type="stealth" w="med" len="lg"/>
            </a:ln>
          </p:spPr>
          <p:txBody>
            <a:bodyPr wrap="none" anchor="ctr"/>
            <a:lstStyle/>
            <a:p>
              <a:endParaRPr lang="zh-CN" altLang="en-US"/>
            </a:p>
          </p:txBody>
        </p:sp>
        <p:sp>
          <p:nvSpPr>
            <p:cNvPr id="24592" name="Line 8"/>
            <p:cNvSpPr>
              <a:spLocks noChangeShapeType="1"/>
            </p:cNvSpPr>
            <p:nvPr/>
          </p:nvSpPr>
          <p:spPr bwMode="auto">
            <a:xfrm flipH="1" flipV="1">
              <a:off x="624" y="1392"/>
              <a:ext cx="432" cy="960"/>
            </a:xfrm>
            <a:prstGeom prst="line">
              <a:avLst/>
            </a:prstGeom>
            <a:noFill/>
            <a:ln w="101600">
              <a:solidFill>
                <a:srgbClr val="0000FF"/>
              </a:solidFill>
              <a:round/>
              <a:tailEnd type="stealth" w="med" len="lg"/>
            </a:ln>
          </p:spPr>
          <p:txBody>
            <a:bodyPr wrap="none" anchor="ctr"/>
            <a:lstStyle/>
            <a:p>
              <a:endParaRPr lang="zh-CN" altLang="en-US"/>
            </a:p>
          </p:txBody>
        </p:sp>
        <p:sp>
          <p:nvSpPr>
            <p:cNvPr id="24593" name="Oval 9"/>
            <p:cNvSpPr>
              <a:spLocks noChangeArrowheads="1"/>
            </p:cNvSpPr>
            <p:nvPr/>
          </p:nvSpPr>
          <p:spPr bwMode="auto">
            <a:xfrm>
              <a:off x="480" y="2352"/>
              <a:ext cx="768" cy="576"/>
            </a:xfrm>
            <a:prstGeom prst="ellipse">
              <a:avLst/>
            </a:prstGeom>
            <a:solidFill>
              <a:schemeClr val="tx2"/>
            </a:solidFill>
            <a:ln w="9525">
              <a:solidFill>
                <a:schemeClr val="tx1"/>
              </a:solidFill>
              <a:round/>
            </a:ln>
          </p:spPr>
          <p:txBody>
            <a:bodyPr wrap="none" anchor="ctr"/>
            <a:lstStyle/>
            <a:p>
              <a:pPr algn="ctr">
                <a:buFont typeface="Arial" panose="020B0604020202020204" pitchFamily="34" charset="0"/>
                <a:buNone/>
              </a:pPr>
              <a:r>
                <a:rPr lang="zh-CN" altLang="en-US" sz="1800">
                  <a:latin typeface="Times New Roman" panose="02020603050405020304" pitchFamily="18" charset="0"/>
                  <a:ea typeface="华文新魏"/>
                  <a:cs typeface="华文新魏"/>
                </a:rPr>
                <a:t>肾水</a:t>
              </a:r>
              <a:endParaRPr lang="zh-CN" altLang="en-US" sz="1800" b="0">
                <a:latin typeface="Times New Roman" panose="02020603050405020304" pitchFamily="18" charset="0"/>
                <a:ea typeface="华文新魏"/>
                <a:cs typeface="华文新魏"/>
              </a:endParaRPr>
            </a:p>
          </p:txBody>
        </p:sp>
        <p:sp>
          <p:nvSpPr>
            <p:cNvPr id="24594" name="Oval 10"/>
            <p:cNvSpPr>
              <a:spLocks noChangeArrowheads="1"/>
            </p:cNvSpPr>
            <p:nvPr/>
          </p:nvSpPr>
          <p:spPr bwMode="auto">
            <a:xfrm>
              <a:off x="0" y="864"/>
              <a:ext cx="698" cy="679"/>
            </a:xfrm>
            <a:prstGeom prst="ellipse">
              <a:avLst/>
            </a:prstGeom>
            <a:solidFill>
              <a:srgbClr val="008080"/>
            </a:solidFill>
            <a:ln w="9525">
              <a:solidFill>
                <a:schemeClr val="tx1"/>
              </a:solidFill>
              <a:round/>
            </a:ln>
          </p:spPr>
          <p:txBody>
            <a:bodyPr wrap="none" anchor="ctr"/>
            <a:lstStyle/>
            <a:p>
              <a:pPr algn="ctr">
                <a:buFont typeface="Arial" panose="020B0604020202020204" pitchFamily="34" charset="0"/>
                <a:buNone/>
              </a:pPr>
              <a:r>
                <a:rPr lang="zh-CN" altLang="en-US" sz="1800">
                  <a:latin typeface="Times New Roman" panose="02020603050405020304" pitchFamily="18" charset="0"/>
                  <a:ea typeface="华文新魏"/>
                  <a:cs typeface="华文新魏"/>
                </a:rPr>
                <a:t>肝木</a:t>
              </a:r>
            </a:p>
          </p:txBody>
        </p:sp>
        <p:sp>
          <p:nvSpPr>
            <p:cNvPr id="24595" name="Oval 11"/>
            <p:cNvSpPr>
              <a:spLocks noChangeArrowheads="1"/>
            </p:cNvSpPr>
            <p:nvPr/>
          </p:nvSpPr>
          <p:spPr bwMode="auto">
            <a:xfrm>
              <a:off x="1440" y="0"/>
              <a:ext cx="710" cy="636"/>
            </a:xfrm>
            <a:prstGeom prst="ellipse">
              <a:avLst/>
            </a:prstGeom>
            <a:solidFill>
              <a:srgbClr val="FF0000"/>
            </a:solidFill>
            <a:ln w="9525">
              <a:solidFill>
                <a:srgbClr val="FF3300"/>
              </a:solidFill>
              <a:round/>
            </a:ln>
          </p:spPr>
          <p:txBody>
            <a:bodyPr wrap="none" anchor="ctr"/>
            <a:lstStyle/>
            <a:p>
              <a:pPr algn="ctr">
                <a:buFont typeface="Arial" panose="020B0604020202020204" pitchFamily="34" charset="0"/>
                <a:buNone/>
              </a:pPr>
              <a:r>
                <a:rPr lang="zh-CN" altLang="en-US" sz="1800">
                  <a:latin typeface="Times New Roman" panose="02020603050405020304" pitchFamily="18" charset="0"/>
                  <a:ea typeface="华文新魏"/>
                  <a:cs typeface="华文新魏"/>
                </a:rPr>
                <a:t>心火</a:t>
              </a:r>
            </a:p>
          </p:txBody>
        </p:sp>
        <p:sp>
          <p:nvSpPr>
            <p:cNvPr id="24596" name="Oval 12"/>
            <p:cNvSpPr>
              <a:spLocks noChangeArrowheads="1"/>
            </p:cNvSpPr>
            <p:nvPr/>
          </p:nvSpPr>
          <p:spPr bwMode="auto">
            <a:xfrm>
              <a:off x="2880" y="960"/>
              <a:ext cx="864" cy="720"/>
            </a:xfrm>
            <a:prstGeom prst="ellipse">
              <a:avLst/>
            </a:prstGeom>
            <a:solidFill>
              <a:srgbClr val="FFFF00"/>
            </a:solidFill>
            <a:ln w="9525">
              <a:solidFill>
                <a:srgbClr val="FFFF00"/>
              </a:solidFill>
              <a:round/>
            </a:ln>
          </p:spPr>
          <p:txBody>
            <a:bodyPr wrap="none" anchor="ctr"/>
            <a:lstStyle/>
            <a:p>
              <a:pPr algn="ctr">
                <a:buFont typeface="Arial" panose="020B0604020202020204" pitchFamily="34" charset="0"/>
                <a:buNone/>
              </a:pPr>
              <a:r>
                <a:rPr lang="zh-CN" altLang="en-US" sz="1800">
                  <a:solidFill>
                    <a:srgbClr val="008000"/>
                  </a:solidFill>
                  <a:latin typeface="Times New Roman" panose="02020603050405020304" pitchFamily="18" charset="0"/>
                  <a:ea typeface="华文新魏"/>
                  <a:cs typeface="华文新魏"/>
                </a:rPr>
                <a:t>脾土</a:t>
              </a:r>
            </a:p>
          </p:txBody>
        </p:sp>
        <p:sp>
          <p:nvSpPr>
            <p:cNvPr id="24597" name="Oval 13"/>
            <p:cNvSpPr>
              <a:spLocks noChangeArrowheads="1"/>
            </p:cNvSpPr>
            <p:nvPr/>
          </p:nvSpPr>
          <p:spPr bwMode="auto">
            <a:xfrm>
              <a:off x="2256" y="2269"/>
              <a:ext cx="864" cy="659"/>
            </a:xfrm>
            <a:prstGeom prst="ellipse">
              <a:avLst/>
            </a:prstGeom>
            <a:solidFill>
              <a:schemeClr val="bg1"/>
            </a:solidFill>
            <a:ln w="9525">
              <a:solidFill>
                <a:schemeClr val="tx1"/>
              </a:solidFill>
              <a:round/>
            </a:ln>
          </p:spPr>
          <p:txBody>
            <a:bodyPr wrap="none" anchor="ctr"/>
            <a:lstStyle/>
            <a:p>
              <a:pPr algn="ctr">
                <a:buFont typeface="Arial" panose="020B0604020202020204" pitchFamily="34" charset="0"/>
                <a:buNone/>
              </a:pPr>
              <a:r>
                <a:rPr lang="zh-CN" altLang="en-US" sz="1800">
                  <a:latin typeface="Times New Roman" panose="02020603050405020304" pitchFamily="18" charset="0"/>
                  <a:ea typeface="华文新魏"/>
                  <a:cs typeface="华文新魏"/>
                </a:rPr>
                <a:t>肺金</a:t>
              </a:r>
            </a:p>
          </p:txBody>
        </p:sp>
        <p:sp>
          <p:nvSpPr>
            <p:cNvPr id="24598" name="Line 14"/>
            <p:cNvSpPr>
              <a:spLocks noChangeShapeType="1"/>
            </p:cNvSpPr>
            <p:nvPr/>
          </p:nvSpPr>
          <p:spPr bwMode="auto">
            <a:xfrm flipH="1">
              <a:off x="1152" y="1248"/>
              <a:ext cx="1728" cy="1008"/>
            </a:xfrm>
            <a:prstGeom prst="line">
              <a:avLst/>
            </a:prstGeom>
            <a:noFill/>
            <a:ln w="101600">
              <a:solidFill>
                <a:srgbClr val="FF0000"/>
              </a:solidFill>
              <a:round/>
              <a:tailEnd type="stealth" w="med" len="lg"/>
            </a:ln>
          </p:spPr>
          <p:txBody>
            <a:bodyPr wrap="none" anchor="ctr"/>
            <a:lstStyle/>
            <a:p>
              <a:endParaRPr lang="zh-CN" altLang="en-US"/>
            </a:p>
          </p:txBody>
        </p:sp>
        <p:sp>
          <p:nvSpPr>
            <p:cNvPr id="24599" name="Line 15"/>
            <p:cNvSpPr>
              <a:spLocks noChangeShapeType="1"/>
            </p:cNvSpPr>
            <p:nvPr/>
          </p:nvSpPr>
          <p:spPr bwMode="auto">
            <a:xfrm>
              <a:off x="1872" y="480"/>
              <a:ext cx="624" cy="1776"/>
            </a:xfrm>
            <a:prstGeom prst="line">
              <a:avLst/>
            </a:prstGeom>
            <a:noFill/>
            <a:ln w="101600">
              <a:solidFill>
                <a:srgbClr val="FF0000"/>
              </a:solidFill>
              <a:round/>
              <a:tailEnd type="stealth" w="med" len="lg"/>
            </a:ln>
          </p:spPr>
          <p:txBody>
            <a:bodyPr wrap="none" anchor="ctr"/>
            <a:lstStyle/>
            <a:p>
              <a:endParaRPr lang="zh-CN" altLang="en-US"/>
            </a:p>
          </p:txBody>
        </p:sp>
        <p:sp>
          <p:nvSpPr>
            <p:cNvPr id="24600" name="Line 16"/>
            <p:cNvSpPr>
              <a:spLocks noChangeShapeType="1"/>
            </p:cNvSpPr>
            <p:nvPr/>
          </p:nvSpPr>
          <p:spPr bwMode="auto">
            <a:xfrm flipH="1" flipV="1">
              <a:off x="720" y="1200"/>
              <a:ext cx="1680" cy="1104"/>
            </a:xfrm>
            <a:prstGeom prst="line">
              <a:avLst/>
            </a:prstGeom>
            <a:noFill/>
            <a:ln w="101600">
              <a:solidFill>
                <a:srgbClr val="FF0000"/>
              </a:solidFill>
              <a:round/>
              <a:tailEnd type="stealth" w="med" len="lg"/>
            </a:ln>
          </p:spPr>
          <p:txBody>
            <a:bodyPr wrap="none" anchor="ctr"/>
            <a:lstStyle/>
            <a:p>
              <a:endParaRPr lang="zh-CN" altLang="en-US"/>
            </a:p>
          </p:txBody>
        </p:sp>
        <p:sp>
          <p:nvSpPr>
            <p:cNvPr id="24601" name="Line 17"/>
            <p:cNvSpPr>
              <a:spLocks noChangeShapeType="1"/>
            </p:cNvSpPr>
            <p:nvPr/>
          </p:nvSpPr>
          <p:spPr bwMode="auto">
            <a:xfrm flipV="1">
              <a:off x="576" y="336"/>
              <a:ext cx="864" cy="672"/>
            </a:xfrm>
            <a:prstGeom prst="line">
              <a:avLst/>
            </a:prstGeom>
            <a:noFill/>
            <a:ln w="101600">
              <a:solidFill>
                <a:srgbClr val="0000FF"/>
              </a:solidFill>
              <a:round/>
              <a:tailEnd type="stealth" w="med" len="lg"/>
            </a:ln>
          </p:spPr>
          <p:txBody>
            <a:bodyPr wrap="none" anchor="ctr"/>
            <a:lstStyle/>
            <a:p>
              <a:endParaRPr lang="zh-CN" altLang="en-US"/>
            </a:p>
          </p:txBody>
        </p:sp>
        <p:sp>
          <p:nvSpPr>
            <p:cNvPr id="24602" name="Line 18"/>
            <p:cNvSpPr>
              <a:spLocks noChangeShapeType="1"/>
            </p:cNvSpPr>
            <p:nvPr/>
          </p:nvSpPr>
          <p:spPr bwMode="auto">
            <a:xfrm flipH="1">
              <a:off x="2784" y="1728"/>
              <a:ext cx="336" cy="624"/>
            </a:xfrm>
            <a:prstGeom prst="line">
              <a:avLst/>
            </a:prstGeom>
            <a:noFill/>
            <a:ln w="101600">
              <a:solidFill>
                <a:srgbClr val="0000FF"/>
              </a:solidFill>
              <a:round/>
              <a:tailEnd type="stealth" w="med" len="lg"/>
            </a:ln>
          </p:spPr>
          <p:txBody>
            <a:bodyPr wrap="none" anchor="ctr"/>
            <a:lstStyle/>
            <a:p>
              <a:endParaRPr lang="zh-CN" altLang="en-US"/>
            </a:p>
          </p:txBody>
        </p:sp>
        <p:sp>
          <p:nvSpPr>
            <p:cNvPr id="24603" name="Line 19"/>
            <p:cNvSpPr>
              <a:spLocks noChangeShapeType="1"/>
            </p:cNvSpPr>
            <p:nvPr/>
          </p:nvSpPr>
          <p:spPr bwMode="auto">
            <a:xfrm>
              <a:off x="2112" y="432"/>
              <a:ext cx="768" cy="576"/>
            </a:xfrm>
            <a:prstGeom prst="line">
              <a:avLst/>
            </a:prstGeom>
            <a:noFill/>
            <a:ln w="101600">
              <a:solidFill>
                <a:srgbClr val="0000FF"/>
              </a:solidFill>
              <a:round/>
              <a:tailEnd type="stealth" w="med" len="lg"/>
            </a:ln>
          </p:spPr>
          <p:txBody>
            <a:bodyPr wrap="none" anchor="ctr"/>
            <a:lstStyle/>
            <a:p>
              <a:endParaRPr lang="zh-CN" altLang="en-US"/>
            </a:p>
          </p:txBody>
        </p:sp>
        <p:sp>
          <p:nvSpPr>
            <p:cNvPr id="24604" name="Line 20"/>
            <p:cNvSpPr>
              <a:spLocks noChangeShapeType="1"/>
            </p:cNvSpPr>
            <p:nvPr/>
          </p:nvSpPr>
          <p:spPr bwMode="auto">
            <a:xfrm flipV="1">
              <a:off x="1056" y="480"/>
              <a:ext cx="624" cy="1824"/>
            </a:xfrm>
            <a:prstGeom prst="line">
              <a:avLst/>
            </a:prstGeom>
            <a:noFill/>
            <a:ln w="101600">
              <a:solidFill>
                <a:srgbClr val="FF0000"/>
              </a:solidFill>
              <a:round/>
              <a:tailEnd type="stealth" w="med" len="lg"/>
            </a:ln>
          </p:spPr>
          <p:txBody>
            <a:bodyPr wrap="none" anchor="ctr"/>
            <a:lstStyle/>
            <a:p>
              <a:endParaRPr lang="zh-CN" altLang="en-US"/>
            </a:p>
          </p:txBody>
        </p:sp>
        <p:sp>
          <p:nvSpPr>
            <p:cNvPr id="24605" name="Line 21"/>
            <p:cNvSpPr>
              <a:spLocks noChangeShapeType="1"/>
            </p:cNvSpPr>
            <p:nvPr/>
          </p:nvSpPr>
          <p:spPr bwMode="auto">
            <a:xfrm>
              <a:off x="720" y="1152"/>
              <a:ext cx="2112" cy="0"/>
            </a:xfrm>
            <a:prstGeom prst="line">
              <a:avLst/>
            </a:prstGeom>
            <a:noFill/>
            <a:ln w="101600">
              <a:solidFill>
                <a:srgbClr val="FF0000"/>
              </a:solidFill>
              <a:round/>
              <a:tailEnd type="stealth" w="med" len="lg"/>
            </a:ln>
          </p:spPr>
          <p:txBody>
            <a:bodyPr wrap="none" anchor="ctr"/>
            <a:lstStyle/>
            <a:p>
              <a:endParaRPr lang="zh-CN" altLang="en-US"/>
            </a:p>
          </p:txBody>
        </p:sp>
      </p:grpSp>
      <p:grpSp>
        <p:nvGrpSpPr>
          <p:cNvPr id="85014" name="Group 22"/>
          <p:cNvGrpSpPr/>
          <p:nvPr/>
        </p:nvGrpSpPr>
        <p:grpSpPr bwMode="auto">
          <a:xfrm>
            <a:off x="3708400" y="2565400"/>
            <a:ext cx="1511300" cy="1295400"/>
            <a:chOff x="0" y="0"/>
            <a:chExt cx="952" cy="816"/>
          </a:xfrm>
        </p:grpSpPr>
        <p:sp>
          <p:nvSpPr>
            <p:cNvPr id="24588" name="Text Box 23"/>
            <p:cNvSpPr txBox="1">
              <a:spLocks noChangeArrowheads="1"/>
            </p:cNvSpPr>
            <p:nvPr/>
          </p:nvSpPr>
          <p:spPr bwMode="auto">
            <a:xfrm>
              <a:off x="45" y="136"/>
              <a:ext cx="681" cy="426"/>
            </a:xfrm>
            <a:prstGeom prst="rect">
              <a:avLst/>
            </a:prstGeom>
            <a:noFill/>
            <a:ln w="9525">
              <a:noFill/>
              <a:miter lim="800000"/>
            </a:ln>
          </p:spPr>
          <p:txBody>
            <a:bodyPr>
              <a:spAutoFit/>
            </a:bodyPr>
            <a:lstStyle/>
            <a:p>
              <a:pPr algn="ctr" eaLnBrk="0" hangingPunct="0">
                <a:lnSpc>
                  <a:spcPct val="120000"/>
                </a:lnSpc>
                <a:spcBef>
                  <a:spcPct val="50000"/>
                </a:spcBef>
                <a:buFont typeface="Arial" panose="020B0604020202020204" pitchFamily="34" charset="0"/>
                <a:buNone/>
              </a:pPr>
              <a:r>
                <a:rPr lang="zh-CN" altLang="en-US" sz="3200">
                  <a:solidFill>
                    <a:srgbClr val="FF3300"/>
                  </a:solidFill>
                </a:rPr>
                <a:t>损伤</a:t>
              </a:r>
            </a:p>
          </p:txBody>
        </p:sp>
        <p:sp>
          <p:nvSpPr>
            <p:cNvPr id="24589" name="Line 24"/>
            <p:cNvSpPr>
              <a:spLocks noChangeShapeType="1"/>
            </p:cNvSpPr>
            <p:nvPr/>
          </p:nvSpPr>
          <p:spPr bwMode="auto">
            <a:xfrm>
              <a:off x="0" y="0"/>
              <a:ext cx="862" cy="0"/>
            </a:xfrm>
            <a:prstGeom prst="line">
              <a:avLst/>
            </a:prstGeom>
            <a:noFill/>
            <a:ln w="76200">
              <a:solidFill>
                <a:srgbClr val="993366"/>
              </a:solidFill>
              <a:round/>
              <a:tailEnd type="stealth" w="lg" len="lg"/>
            </a:ln>
          </p:spPr>
          <p:txBody>
            <a:bodyPr wrap="none" anchor="ctr"/>
            <a:lstStyle/>
            <a:p>
              <a:endParaRPr lang="zh-CN" altLang="en-US"/>
            </a:p>
          </p:txBody>
        </p:sp>
        <p:sp>
          <p:nvSpPr>
            <p:cNvPr id="24590" name="Line 25"/>
            <p:cNvSpPr>
              <a:spLocks noChangeShapeType="1"/>
            </p:cNvSpPr>
            <p:nvPr/>
          </p:nvSpPr>
          <p:spPr bwMode="auto">
            <a:xfrm>
              <a:off x="0" y="816"/>
              <a:ext cx="952" cy="0"/>
            </a:xfrm>
            <a:prstGeom prst="line">
              <a:avLst/>
            </a:prstGeom>
            <a:noFill/>
            <a:ln w="76200">
              <a:solidFill>
                <a:srgbClr val="993366"/>
              </a:solidFill>
              <a:round/>
              <a:tailEnd type="stealth" w="lg" len="lg"/>
            </a:ln>
          </p:spPr>
          <p:txBody>
            <a:bodyPr wrap="none" anchor="ctr"/>
            <a:lstStyle/>
            <a:p>
              <a:endParaRPr lang="zh-CN" altLang="en-US"/>
            </a:p>
          </p:txBody>
        </p:sp>
      </p:grpSp>
      <p:sp>
        <p:nvSpPr>
          <p:cNvPr id="85018" name="Text Box 26"/>
          <p:cNvSpPr txBox="1">
            <a:spLocks noChangeArrowheads="1"/>
          </p:cNvSpPr>
          <p:nvPr/>
        </p:nvSpPr>
        <p:spPr bwMode="auto">
          <a:xfrm>
            <a:off x="179388" y="4941888"/>
            <a:ext cx="2087562" cy="1581150"/>
          </a:xfrm>
          <a:prstGeom prst="rect">
            <a:avLst/>
          </a:prstGeom>
          <a:noFill/>
          <a:ln w="28575">
            <a:solidFill>
              <a:srgbClr val="FF0000"/>
            </a:solidFill>
            <a:miter lim="800000"/>
          </a:ln>
        </p:spPr>
        <p:txBody>
          <a:bodyPr>
            <a:spAutoFit/>
          </a:bodyPr>
          <a:lstStyle/>
          <a:p>
            <a:pPr algn="ctr" eaLnBrk="0" hangingPunct="0">
              <a:lnSpc>
                <a:spcPct val="120000"/>
              </a:lnSpc>
              <a:spcBef>
                <a:spcPct val="50000"/>
              </a:spcBef>
              <a:buFont typeface="Arial" panose="020B0604020202020204" pitchFamily="34" charset="0"/>
              <a:buNone/>
            </a:pPr>
            <a:r>
              <a:rPr lang="zh-CN" altLang="en-US" sz="2000">
                <a:solidFill>
                  <a:schemeClr val="hlink"/>
                </a:solidFill>
              </a:rPr>
              <a:t>脏腑平衡难以维系，机体抵抗力急剧低下</a:t>
            </a:r>
            <a:r>
              <a:rPr lang="en-US" altLang="zh-CN" sz="2000">
                <a:solidFill>
                  <a:schemeClr val="hlink"/>
                </a:solidFill>
              </a:rPr>
              <a:t>,</a:t>
            </a:r>
            <a:r>
              <a:rPr lang="zh-CN" altLang="en-US" sz="2000">
                <a:solidFill>
                  <a:schemeClr val="hlink"/>
                </a:solidFill>
              </a:rPr>
              <a:t>各种病邪乘虚而入。</a:t>
            </a:r>
          </a:p>
        </p:txBody>
      </p:sp>
      <p:sp>
        <p:nvSpPr>
          <p:cNvPr id="85019" name="Text Box 27"/>
          <p:cNvSpPr txBox="1">
            <a:spLocks noChangeArrowheads="1"/>
          </p:cNvSpPr>
          <p:nvPr/>
        </p:nvSpPr>
        <p:spPr bwMode="auto">
          <a:xfrm>
            <a:off x="2916238" y="4868863"/>
            <a:ext cx="2592387" cy="1581150"/>
          </a:xfrm>
          <a:prstGeom prst="rect">
            <a:avLst/>
          </a:prstGeom>
          <a:noFill/>
          <a:ln w="28575">
            <a:solidFill>
              <a:srgbClr val="FF0000"/>
            </a:solidFill>
            <a:miter lim="800000"/>
          </a:ln>
        </p:spPr>
        <p:txBody>
          <a:bodyPr>
            <a:spAutoFit/>
          </a:bodyPr>
          <a:lstStyle/>
          <a:p>
            <a:pPr algn="dist" eaLnBrk="0" hangingPunct="0">
              <a:lnSpc>
                <a:spcPct val="120000"/>
              </a:lnSpc>
              <a:spcBef>
                <a:spcPct val="50000"/>
              </a:spcBef>
              <a:buFont typeface="Arial" panose="020B0604020202020204" pitchFamily="34" charset="0"/>
              <a:buNone/>
            </a:pPr>
            <a:r>
              <a:rPr lang="zh-CN" altLang="en-US" sz="2000">
                <a:solidFill>
                  <a:schemeClr val="hlink"/>
                </a:solidFill>
              </a:rPr>
              <a:t>霉菌毒素只能依靠肝脏来代谢</a:t>
            </a:r>
            <a:r>
              <a:rPr lang="en-US" altLang="zh-CN" sz="2000">
                <a:solidFill>
                  <a:schemeClr val="hlink"/>
                </a:solidFill>
              </a:rPr>
              <a:t>,</a:t>
            </a:r>
            <a:r>
              <a:rPr lang="zh-CN" altLang="en-US" sz="2000">
                <a:solidFill>
                  <a:schemeClr val="hlink"/>
                </a:solidFill>
              </a:rPr>
              <a:t>肾脏来排泄</a:t>
            </a:r>
            <a:r>
              <a:rPr lang="en-US" altLang="zh-CN" sz="2000">
                <a:solidFill>
                  <a:schemeClr val="hlink"/>
                </a:solidFill>
              </a:rPr>
              <a:t>,</a:t>
            </a:r>
            <a:r>
              <a:rPr lang="zh-CN" altLang="en-US" sz="2000">
                <a:solidFill>
                  <a:schemeClr val="hlink"/>
                </a:solidFill>
              </a:rPr>
              <a:t>肝肾受损导致毒素蓄积</a:t>
            </a:r>
            <a:r>
              <a:rPr lang="en-US" altLang="zh-CN" sz="2000">
                <a:solidFill>
                  <a:schemeClr val="hlink"/>
                </a:solidFill>
              </a:rPr>
              <a:t>,</a:t>
            </a:r>
            <a:r>
              <a:rPr lang="zh-CN" altLang="en-US" sz="2000">
                <a:solidFill>
                  <a:schemeClr val="hlink"/>
                </a:solidFill>
              </a:rPr>
              <a:t>进而引起毒害</a:t>
            </a:r>
          </a:p>
        </p:txBody>
      </p:sp>
      <p:grpSp>
        <p:nvGrpSpPr>
          <p:cNvPr id="85020" name="Group 28"/>
          <p:cNvGrpSpPr/>
          <p:nvPr/>
        </p:nvGrpSpPr>
        <p:grpSpPr bwMode="auto">
          <a:xfrm>
            <a:off x="611188" y="3933825"/>
            <a:ext cx="7777162" cy="935038"/>
            <a:chOff x="0" y="0"/>
            <a:chExt cx="2836" cy="589"/>
          </a:xfrm>
        </p:grpSpPr>
        <p:sp>
          <p:nvSpPr>
            <p:cNvPr id="24586" name="AutoShape 29"/>
            <p:cNvSpPr/>
            <p:nvPr/>
          </p:nvSpPr>
          <p:spPr bwMode="auto">
            <a:xfrm rot="-5400000">
              <a:off x="1282" y="-965"/>
              <a:ext cx="272" cy="2836"/>
            </a:xfrm>
            <a:prstGeom prst="rightBrace">
              <a:avLst>
                <a:gd name="adj1" fmla="val 86887"/>
                <a:gd name="adj2" fmla="val 50278"/>
              </a:avLst>
            </a:prstGeom>
            <a:noFill/>
            <a:ln w="41275">
              <a:solidFill>
                <a:srgbClr val="FF0000"/>
              </a:solidFill>
              <a:round/>
            </a:ln>
          </p:spPr>
          <p:txBody>
            <a:bodyPr wrap="none" anchor="ctr"/>
            <a:lstStyle/>
            <a:p>
              <a:endParaRPr lang="zh-CN" altLang="en-US"/>
            </a:p>
          </p:txBody>
        </p:sp>
        <p:sp>
          <p:nvSpPr>
            <p:cNvPr id="24587" name="AutoShape 30"/>
            <p:cNvSpPr>
              <a:spLocks noChangeArrowheads="1"/>
            </p:cNvSpPr>
            <p:nvPr/>
          </p:nvSpPr>
          <p:spPr bwMode="auto">
            <a:xfrm>
              <a:off x="1270" y="0"/>
              <a:ext cx="318" cy="317"/>
            </a:xfrm>
            <a:prstGeom prst="downArrow">
              <a:avLst>
                <a:gd name="adj1" fmla="val 50000"/>
                <a:gd name="adj2" fmla="val 25000"/>
              </a:avLst>
            </a:prstGeom>
            <a:solidFill>
              <a:srgbClr val="FF0000"/>
            </a:solidFill>
            <a:ln w="9525">
              <a:solidFill>
                <a:schemeClr val="tx1"/>
              </a:solidFill>
              <a:miter lim="800000"/>
            </a:ln>
          </p:spPr>
          <p:txBody>
            <a:bodyPr wrap="none" anchor="ctr"/>
            <a:lstStyle/>
            <a:p>
              <a:endParaRPr lang="zh-CN" altLang="en-US"/>
            </a:p>
          </p:txBody>
        </p:sp>
      </p:grpSp>
      <p:sp>
        <p:nvSpPr>
          <p:cNvPr id="85023" name="Text Box 31"/>
          <p:cNvSpPr txBox="1">
            <a:spLocks noChangeArrowheads="1"/>
          </p:cNvSpPr>
          <p:nvPr/>
        </p:nvSpPr>
        <p:spPr bwMode="auto">
          <a:xfrm>
            <a:off x="6011863" y="4868863"/>
            <a:ext cx="2592387" cy="1581150"/>
          </a:xfrm>
          <a:prstGeom prst="rect">
            <a:avLst/>
          </a:prstGeom>
          <a:noFill/>
          <a:ln w="28575">
            <a:solidFill>
              <a:srgbClr val="FF0000"/>
            </a:solidFill>
            <a:miter lim="800000"/>
          </a:ln>
        </p:spPr>
        <p:txBody>
          <a:bodyPr>
            <a:spAutoFit/>
          </a:bodyPr>
          <a:lstStyle/>
          <a:p>
            <a:pPr algn="ctr" eaLnBrk="0" hangingPunct="0">
              <a:lnSpc>
                <a:spcPct val="120000"/>
              </a:lnSpc>
              <a:spcBef>
                <a:spcPct val="50000"/>
              </a:spcBef>
              <a:buFont typeface="Arial" panose="020B0604020202020204" pitchFamily="34" charset="0"/>
              <a:buNone/>
            </a:pPr>
            <a:r>
              <a:rPr lang="zh-CN" altLang="en-US" sz="2000">
                <a:solidFill>
                  <a:schemeClr val="hlink"/>
                </a:solidFill>
              </a:rPr>
              <a:t>脏腑机能低下，接种疫苗后，机体难以发生应答反应，自然不能产生应有的抗体。</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85014"/>
                                        </p:tgtEl>
                                        <p:attrNameLst>
                                          <p:attrName>style.visibility</p:attrName>
                                        </p:attrNameLst>
                                      </p:cBhvr>
                                      <p:to>
                                        <p:strVal val="visible"/>
                                      </p:to>
                                    </p:set>
                                    <p:anim calcmode="lin" valueType="num">
                                      <p:cBhvr>
                                        <p:cTn id="11" dur="1000" fill="hold"/>
                                        <p:tgtEl>
                                          <p:spTgt spid="85014"/>
                                        </p:tgtEl>
                                        <p:attrNameLst>
                                          <p:attrName>ppt_w</p:attrName>
                                        </p:attrNameLst>
                                      </p:cBhvr>
                                      <p:tavLst>
                                        <p:tav tm="0">
                                          <p:val>
                                            <p:strVal val="#ppt_w*0.70"/>
                                          </p:val>
                                        </p:tav>
                                        <p:tav tm="100000">
                                          <p:val>
                                            <p:strVal val="#ppt_w"/>
                                          </p:val>
                                        </p:tav>
                                      </p:tavLst>
                                    </p:anim>
                                    <p:anim calcmode="lin" valueType="num">
                                      <p:cBhvr>
                                        <p:cTn id="12" dur="1000" fill="hold"/>
                                        <p:tgtEl>
                                          <p:spTgt spid="85014"/>
                                        </p:tgtEl>
                                        <p:attrNameLst>
                                          <p:attrName>ppt_h</p:attrName>
                                        </p:attrNameLst>
                                      </p:cBhvr>
                                      <p:tavLst>
                                        <p:tav tm="0">
                                          <p:val>
                                            <p:strVal val="#ppt_h"/>
                                          </p:val>
                                        </p:tav>
                                        <p:tav tm="100000">
                                          <p:val>
                                            <p:strVal val="#ppt_h"/>
                                          </p:val>
                                        </p:tav>
                                      </p:tavLst>
                                    </p:anim>
                                    <p:animEffect transition="in" filter="fade">
                                      <p:cBhvr>
                                        <p:cTn id="13" dur="1000"/>
                                        <p:tgtEl>
                                          <p:spTgt spid="8501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85020"/>
                                        </p:tgtEl>
                                        <p:attrNameLst>
                                          <p:attrName>style.visibility</p:attrName>
                                        </p:attrNameLst>
                                      </p:cBhvr>
                                      <p:to>
                                        <p:strVal val="visible"/>
                                      </p:to>
                                    </p:set>
                                    <p:animEffect transition="in" filter="circle(in)">
                                      <p:cBhvr>
                                        <p:cTn id="18" dur="500"/>
                                        <p:tgtEl>
                                          <p:spTgt spid="8502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5018"/>
                                        </p:tgtEl>
                                        <p:attrNameLst>
                                          <p:attrName>style.visibility</p:attrName>
                                        </p:attrNameLst>
                                      </p:cBhvr>
                                      <p:to>
                                        <p:strVal val="visible"/>
                                      </p:to>
                                    </p:set>
                                    <p:animEffect transition="in" filter="blinds(horizontal)">
                                      <p:cBhvr>
                                        <p:cTn id="23" dur="500"/>
                                        <p:tgtEl>
                                          <p:spTgt spid="85018"/>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85019"/>
                                        </p:tgtEl>
                                        <p:attrNameLst>
                                          <p:attrName>style.visibility</p:attrName>
                                        </p:attrNameLst>
                                      </p:cBhvr>
                                      <p:to>
                                        <p:strVal val="visible"/>
                                      </p:to>
                                    </p:set>
                                    <p:animEffect transition="in" filter="diamond(in)">
                                      <p:cBhvr>
                                        <p:cTn id="28" dur="500"/>
                                        <p:tgtEl>
                                          <p:spTgt spid="8501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5023"/>
                                        </p:tgtEl>
                                        <p:attrNameLst>
                                          <p:attrName>style.visibility</p:attrName>
                                        </p:attrNameLst>
                                      </p:cBhvr>
                                      <p:to>
                                        <p:strVal val="visible"/>
                                      </p:to>
                                    </p:set>
                                    <p:animEffect transition="in" filter="blinds(horizontal)">
                                      <p:cBhvr>
                                        <p:cTn id="33" dur="500"/>
                                        <p:tgtEl>
                                          <p:spTgt spid="85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animBg="1" autoUpdateAnimBg="0"/>
      <p:bldP spid="85018" grpId="0" animBg="1" autoUpdateAnimBg="0"/>
      <p:bldP spid="85019" grpId="0" animBg="1" autoUpdateAnimBg="0"/>
      <p:bldP spid="85023"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文本框 149505"/>
          <p:cNvSpPr txBox="1">
            <a:spLocks noChangeArrowheads="1"/>
          </p:cNvSpPr>
          <p:nvPr/>
        </p:nvSpPr>
        <p:spPr bwMode="auto">
          <a:xfrm>
            <a:off x="395288" y="1603375"/>
            <a:ext cx="8388350" cy="4432300"/>
          </a:xfrm>
          <a:prstGeom prst="rect">
            <a:avLst/>
          </a:prstGeom>
          <a:noFill/>
          <a:ln w="9525">
            <a:solidFill>
              <a:srgbClr val="0033CC"/>
            </a:solidFill>
            <a:miter lim="800000"/>
          </a:ln>
        </p:spPr>
        <p:txBody>
          <a:bodyPr>
            <a:spAutoFit/>
          </a:bodyPr>
          <a:lstStyle/>
          <a:p>
            <a:pPr marL="266700" indent="-266700">
              <a:lnSpc>
                <a:spcPct val="135000"/>
              </a:lnSpc>
              <a:spcBef>
                <a:spcPct val="40000"/>
              </a:spcBef>
              <a:spcAft>
                <a:spcPct val="5000"/>
              </a:spcAft>
              <a:buFont typeface="Arial" panose="020B0604020202020204" pitchFamily="34" charset="0"/>
              <a:buBlip>
                <a:blip r:embed="rId2"/>
              </a:buBlip>
            </a:pPr>
            <a:r>
              <a:rPr lang="zh-CN" altLang="en-US" sz="3200">
                <a:solidFill>
                  <a:schemeClr val="hlink"/>
                </a:solidFill>
                <a:latin typeface="Arial Black" panose="020B0A04020102020204" pitchFamily="34" charset="0"/>
              </a:rPr>
              <a:t>（一）健康养殖呼唤中兽药</a:t>
            </a:r>
          </a:p>
          <a:p>
            <a:pPr marL="266700" indent="-266700">
              <a:lnSpc>
                <a:spcPct val="135000"/>
              </a:lnSpc>
              <a:spcBef>
                <a:spcPct val="40000"/>
              </a:spcBef>
              <a:spcAft>
                <a:spcPct val="5000"/>
              </a:spcAft>
              <a:buFont typeface="Arial" panose="020B0604020202020204" pitchFamily="34" charset="0"/>
              <a:buBlip>
                <a:blip r:embed="rId2"/>
              </a:buBlip>
            </a:pPr>
            <a:r>
              <a:rPr lang="en-US" altLang="zh-CN" sz="2800">
                <a:solidFill>
                  <a:srgbClr val="FF3300"/>
                </a:solidFill>
                <a:latin typeface="黑体" panose="02010609060101010101" pitchFamily="49" charset="-122"/>
                <a:ea typeface="黑体" panose="02010609060101010101" pitchFamily="49" charset="-122"/>
                <a:sym typeface="+mn-ea"/>
              </a:rPr>
              <a:t>3.</a:t>
            </a:r>
            <a:r>
              <a:rPr lang="zh-CN" altLang="en-US" sz="2800">
                <a:solidFill>
                  <a:srgbClr val="FF3300"/>
                </a:solidFill>
                <a:latin typeface="黑体" panose="02010609060101010101" pitchFamily="49" charset="-122"/>
                <a:ea typeface="黑体" panose="02010609060101010101" pitchFamily="49" charset="-122"/>
                <a:sym typeface="+mn-ea"/>
              </a:rPr>
              <a:t>当前养殖业中的</a:t>
            </a:r>
            <a:r>
              <a:rPr lang="zh-CN" altLang="en-US" sz="2800">
                <a:solidFill>
                  <a:srgbClr val="FF3300"/>
                </a:solidFill>
                <a:latin typeface="黑体" panose="02010609060101010101" pitchFamily="49" charset="-122"/>
                <a:ea typeface="黑体" panose="02010609060101010101" pitchFamily="49" charset="-122"/>
              </a:rPr>
              <a:t>一大窘境</a:t>
            </a:r>
            <a:endParaRPr lang="en-US" altLang="zh-CN" sz="2800">
              <a:solidFill>
                <a:srgbClr val="FF3300"/>
              </a:solidFill>
              <a:latin typeface="黑体" panose="02010609060101010101" pitchFamily="49" charset="-122"/>
              <a:ea typeface="黑体" panose="02010609060101010101" pitchFamily="49" charset="-122"/>
            </a:endParaRPr>
          </a:p>
          <a:p>
            <a:pPr marL="266700" indent="-266700">
              <a:lnSpc>
                <a:spcPct val="135000"/>
              </a:lnSpc>
            </a:pPr>
            <a:r>
              <a:rPr lang="zh-CN" altLang="en-US" sz="2800">
                <a:solidFill>
                  <a:schemeClr val="bg2"/>
                </a:solidFill>
                <a:latin typeface="仿宋" panose="02010609060101010101" charset="-122"/>
                <a:ea typeface="仿宋" panose="02010609060101010101" charset="-122"/>
              </a:rPr>
              <a:t>自</a:t>
            </a:r>
            <a:r>
              <a:rPr lang="en-US" altLang="zh-CN" sz="2800">
                <a:solidFill>
                  <a:schemeClr val="bg2"/>
                </a:solidFill>
                <a:latin typeface="仿宋" panose="02010609060101010101" charset="-122"/>
                <a:ea typeface="仿宋" panose="02010609060101010101" charset="-122"/>
              </a:rPr>
              <a:t>2005 </a:t>
            </a:r>
            <a:r>
              <a:rPr lang="zh-CN" altLang="en-US" sz="2800">
                <a:solidFill>
                  <a:schemeClr val="bg2"/>
                </a:solidFill>
                <a:latin typeface="仿宋" panose="02010609060101010101" charset="-122"/>
                <a:ea typeface="仿宋" panose="02010609060101010101" charset="-122"/>
              </a:rPr>
              <a:t>年起，金刚烷胺、金刚乙胺、利巴韦林、阿昔洛韦、吗啉</a:t>
            </a:r>
            <a:r>
              <a:rPr lang="en-US" altLang="zh-CN" sz="2800">
                <a:solidFill>
                  <a:schemeClr val="bg2"/>
                </a:solidFill>
                <a:latin typeface="仿宋" panose="02010609060101010101" charset="-122"/>
                <a:ea typeface="仿宋" panose="02010609060101010101" charset="-122"/>
              </a:rPr>
              <a:t>(</a:t>
            </a:r>
            <a:r>
              <a:rPr lang="zh-CN" altLang="en-US" sz="2800">
                <a:solidFill>
                  <a:schemeClr val="bg2"/>
                </a:solidFill>
                <a:latin typeface="仿宋" panose="02010609060101010101" charset="-122"/>
                <a:ea typeface="仿宋" panose="02010609060101010101" charset="-122"/>
              </a:rPr>
              <a:t>双</a:t>
            </a:r>
            <a:r>
              <a:rPr lang="en-US" altLang="zh-CN" sz="2800">
                <a:solidFill>
                  <a:schemeClr val="bg2"/>
                </a:solidFill>
                <a:latin typeface="仿宋" panose="02010609060101010101" charset="-122"/>
                <a:ea typeface="仿宋" panose="02010609060101010101" charset="-122"/>
              </a:rPr>
              <a:t>)</a:t>
            </a:r>
            <a:r>
              <a:rPr lang="zh-CN" altLang="en-US" sz="2800">
                <a:solidFill>
                  <a:schemeClr val="bg2"/>
                </a:solidFill>
                <a:latin typeface="仿宋" panose="02010609060101010101" charset="-122"/>
                <a:ea typeface="仿宋" panose="02010609060101010101" charset="-122"/>
              </a:rPr>
              <a:t>胍等抗病毒化药</a:t>
            </a:r>
            <a:r>
              <a:rPr lang="en-US" altLang="zh-CN" sz="2800">
                <a:solidFill>
                  <a:schemeClr val="bg2"/>
                </a:solidFill>
                <a:latin typeface="仿宋" panose="02010609060101010101" charset="-122"/>
                <a:ea typeface="仿宋" panose="02010609060101010101" charset="-122"/>
              </a:rPr>
              <a:t>, </a:t>
            </a:r>
            <a:r>
              <a:rPr lang="zh-CN" altLang="en-US" sz="2800">
                <a:solidFill>
                  <a:schemeClr val="bg2"/>
                </a:solidFill>
                <a:latin typeface="仿宋" panose="02010609060101010101" charset="-122"/>
                <a:ea typeface="仿宋" panose="02010609060101010101" charset="-122"/>
              </a:rPr>
              <a:t>已全面禁止用于食用动物</a:t>
            </a:r>
            <a:r>
              <a:rPr lang="en-US" altLang="zh-CN" sz="2800">
                <a:solidFill>
                  <a:schemeClr val="bg2"/>
                </a:solidFill>
                <a:latin typeface="仿宋" panose="02010609060101010101" charset="-122"/>
                <a:ea typeface="仿宋" panose="02010609060101010101" charset="-122"/>
              </a:rPr>
              <a:t>, </a:t>
            </a:r>
            <a:r>
              <a:rPr lang="zh-CN" altLang="en-US" sz="2800">
                <a:solidFill>
                  <a:schemeClr val="bg2"/>
                </a:solidFill>
                <a:latin typeface="仿宋" panose="02010609060101010101" charset="-122"/>
                <a:ea typeface="仿宋" panose="02010609060101010101" charset="-122"/>
              </a:rPr>
              <a:t>这样导致了养殖过程中，动物得了病毒病，无药可用的局面！</a:t>
            </a:r>
          </a:p>
          <a:p>
            <a:pPr marL="266700" indent="-266700">
              <a:lnSpc>
                <a:spcPct val="135000"/>
              </a:lnSpc>
            </a:pPr>
            <a:r>
              <a:rPr lang="zh-CN" altLang="en-US" sz="2800">
                <a:solidFill>
                  <a:srgbClr val="FF3300"/>
                </a:solidFill>
                <a:latin typeface="仿宋" panose="02010609060101010101" charset="-122"/>
                <a:ea typeface="仿宋" panose="02010609060101010101" charset="-122"/>
              </a:rPr>
              <a:t>如何解决？</a:t>
            </a:r>
          </a:p>
        </p:txBody>
      </p:sp>
      <p:sp>
        <p:nvSpPr>
          <p:cNvPr id="25602" name="标题 149506"/>
          <p:cNvSpPr>
            <a:spLocks noGrp="1"/>
          </p:cNvSpPr>
          <p:nvPr>
            <p:ph type="title" idx="4294967295"/>
          </p:nvPr>
        </p:nvSpPr>
        <p:spPr bwMode="auto">
          <a:xfrm>
            <a:off x="395288" y="476250"/>
            <a:ext cx="8389937" cy="930275"/>
          </a:xfrm>
          <a:prstGeom prst="rect">
            <a:avLst/>
          </a:prstGeom>
          <a:solidFill>
            <a:srgbClr val="FFFFFF"/>
          </a:solidFill>
          <a:ln>
            <a:miter lim="800000"/>
          </a:ln>
        </p:spPr>
        <p:txBody>
          <a:bodyPr/>
          <a:lstStyle/>
          <a:p>
            <a:pPr algn="ctr" eaLnBrk="1" hangingPunct="1"/>
            <a:r>
              <a:rPr lang="zh-CN" altLang="en-US" sz="4400" b="1" smtClean="0">
                <a:solidFill>
                  <a:srgbClr val="FF3300"/>
                </a:solidFill>
                <a:latin typeface="黑体" panose="02010609060101010101" pitchFamily="49" charset="-122"/>
                <a:ea typeface="黑体" panose="02010609060101010101" pitchFamily="49" charset="-122"/>
              </a:rPr>
              <a:t>一、中兽药的研发前景</a:t>
            </a:r>
          </a:p>
        </p:txBody>
      </p:sp>
      <p:sp>
        <p:nvSpPr>
          <p:cNvPr id="25603" name="直接连接符 149507"/>
          <p:cNvSpPr>
            <a:spLocks noChangeShapeType="1"/>
          </p:cNvSpPr>
          <p:nvPr/>
        </p:nvSpPr>
        <p:spPr bwMode="auto">
          <a:xfrm>
            <a:off x="881063" y="1314450"/>
            <a:ext cx="7416800" cy="0"/>
          </a:xfrm>
          <a:prstGeom prst="line">
            <a:avLst/>
          </a:prstGeom>
          <a:noFill/>
          <a:ln w="95250" cmpd="thinThick">
            <a:solidFill>
              <a:srgbClr val="000080"/>
            </a:solidFill>
            <a:round/>
          </a:ln>
        </p:spPr>
        <p:txBody>
          <a:bodyPr/>
          <a:lstStyle/>
          <a:p>
            <a:endParaRPr lang="zh-CN" altLang="en-US"/>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49506"/>
          <p:cNvSpPr>
            <a:spLocks noGrp="1"/>
          </p:cNvSpPr>
          <p:nvPr>
            <p:ph type="title" idx="4294967295"/>
          </p:nvPr>
        </p:nvSpPr>
        <p:spPr bwMode="auto">
          <a:xfrm>
            <a:off x="395288" y="476250"/>
            <a:ext cx="8389937" cy="930275"/>
          </a:xfrm>
          <a:prstGeom prst="rect">
            <a:avLst/>
          </a:prstGeom>
          <a:solidFill>
            <a:srgbClr val="FFFFFF"/>
          </a:solidFill>
          <a:ln>
            <a:miter lim="800000"/>
          </a:ln>
        </p:spPr>
        <p:txBody>
          <a:bodyPr/>
          <a:lstStyle/>
          <a:p>
            <a:pPr algn="ctr" eaLnBrk="1" hangingPunct="1"/>
            <a:r>
              <a:rPr lang="zh-CN" altLang="en-US" sz="4400" b="1" smtClean="0">
                <a:solidFill>
                  <a:srgbClr val="FF3300"/>
                </a:solidFill>
                <a:latin typeface="黑体" panose="02010609060101010101" pitchFamily="49" charset="-122"/>
                <a:ea typeface="黑体" panose="02010609060101010101" pitchFamily="49" charset="-122"/>
              </a:rPr>
              <a:t>一、中兽药的研发前景</a:t>
            </a:r>
          </a:p>
        </p:txBody>
      </p:sp>
      <p:sp>
        <p:nvSpPr>
          <p:cNvPr id="26626" name="直接连接符 149507"/>
          <p:cNvSpPr>
            <a:spLocks noChangeShapeType="1"/>
          </p:cNvSpPr>
          <p:nvPr/>
        </p:nvSpPr>
        <p:spPr bwMode="auto">
          <a:xfrm>
            <a:off x="900113" y="1557338"/>
            <a:ext cx="7416800" cy="0"/>
          </a:xfrm>
          <a:prstGeom prst="line">
            <a:avLst/>
          </a:prstGeom>
          <a:noFill/>
          <a:ln w="95250" cmpd="thinThick">
            <a:solidFill>
              <a:srgbClr val="000080"/>
            </a:solidFill>
            <a:round/>
          </a:ln>
        </p:spPr>
        <p:txBody>
          <a:bodyPr/>
          <a:lstStyle/>
          <a:p>
            <a:endParaRPr lang="zh-CN" altLang="en-US"/>
          </a:p>
        </p:txBody>
      </p:sp>
      <p:sp>
        <p:nvSpPr>
          <p:cNvPr id="26627" name="Oval 4"/>
          <p:cNvSpPr>
            <a:spLocks noChangeArrowheads="1"/>
          </p:cNvSpPr>
          <p:nvPr/>
        </p:nvSpPr>
        <p:spPr bwMode="auto">
          <a:xfrm>
            <a:off x="971550" y="2060575"/>
            <a:ext cx="1944688" cy="2016125"/>
          </a:xfrm>
          <a:prstGeom prst="ellipse">
            <a:avLst/>
          </a:prstGeom>
          <a:solidFill>
            <a:srgbClr val="FF0000"/>
          </a:solidFill>
          <a:ln w="9525">
            <a:solidFill>
              <a:schemeClr val="tx1"/>
            </a:solidFill>
            <a:round/>
          </a:ln>
        </p:spPr>
        <p:txBody>
          <a:bodyPr wrap="none" anchor="ctr"/>
          <a:lstStyle/>
          <a:p>
            <a:pPr algn="ctr"/>
            <a:r>
              <a:rPr lang="zh-CN" altLang="en-US" sz="2800"/>
              <a:t>三大威胁</a:t>
            </a:r>
          </a:p>
        </p:txBody>
      </p:sp>
      <p:sp>
        <p:nvSpPr>
          <p:cNvPr id="26628" name="Oval 5"/>
          <p:cNvSpPr>
            <a:spLocks noChangeArrowheads="1"/>
          </p:cNvSpPr>
          <p:nvPr/>
        </p:nvSpPr>
        <p:spPr bwMode="auto">
          <a:xfrm>
            <a:off x="3635375" y="2060575"/>
            <a:ext cx="1944688" cy="2016125"/>
          </a:xfrm>
          <a:prstGeom prst="ellipse">
            <a:avLst/>
          </a:prstGeom>
          <a:solidFill>
            <a:srgbClr val="000000"/>
          </a:solidFill>
          <a:ln w="9525">
            <a:solidFill>
              <a:schemeClr val="tx1"/>
            </a:solidFill>
            <a:round/>
          </a:ln>
        </p:spPr>
        <p:txBody>
          <a:bodyPr wrap="none" anchor="ctr"/>
          <a:lstStyle/>
          <a:p>
            <a:pPr algn="ctr"/>
            <a:r>
              <a:rPr lang="zh-CN" altLang="en-US" sz="2800"/>
              <a:t>三大怪象</a:t>
            </a:r>
          </a:p>
        </p:txBody>
      </p:sp>
      <p:sp>
        <p:nvSpPr>
          <p:cNvPr id="26629" name="Oval 6"/>
          <p:cNvSpPr>
            <a:spLocks noChangeArrowheads="1"/>
          </p:cNvSpPr>
          <p:nvPr/>
        </p:nvSpPr>
        <p:spPr bwMode="auto">
          <a:xfrm>
            <a:off x="6300788" y="2060575"/>
            <a:ext cx="1944687" cy="2016125"/>
          </a:xfrm>
          <a:prstGeom prst="ellipse">
            <a:avLst/>
          </a:prstGeom>
          <a:solidFill>
            <a:schemeClr val="hlink"/>
          </a:solidFill>
          <a:ln w="9525">
            <a:solidFill>
              <a:schemeClr val="tx1"/>
            </a:solidFill>
            <a:round/>
          </a:ln>
        </p:spPr>
        <p:txBody>
          <a:bodyPr wrap="none" anchor="ctr"/>
          <a:lstStyle/>
          <a:p>
            <a:pPr algn="ctr"/>
            <a:r>
              <a:rPr lang="zh-CN" altLang="en-US" sz="2800"/>
              <a:t>一大窘境</a:t>
            </a:r>
          </a:p>
        </p:txBody>
      </p:sp>
      <p:sp>
        <p:nvSpPr>
          <p:cNvPr id="26630" name="AutoShape 7"/>
          <p:cNvSpPr/>
          <p:nvPr/>
        </p:nvSpPr>
        <p:spPr bwMode="auto">
          <a:xfrm rot="-5400000">
            <a:off x="4427537" y="1773238"/>
            <a:ext cx="504825" cy="5543550"/>
          </a:xfrm>
          <a:prstGeom prst="leftBrace">
            <a:avLst>
              <a:gd name="adj1" fmla="val 91509"/>
              <a:gd name="adj2" fmla="val 50000"/>
            </a:avLst>
          </a:prstGeom>
          <a:noFill/>
          <a:ln w="34925">
            <a:solidFill>
              <a:schemeClr val="accent1"/>
            </a:solidFill>
            <a:round/>
          </a:ln>
        </p:spPr>
        <p:txBody>
          <a:bodyPr wrap="none" anchor="ctr"/>
          <a:lstStyle/>
          <a:p>
            <a:endParaRPr lang="zh-CN" altLang="en-US"/>
          </a:p>
        </p:txBody>
      </p:sp>
      <p:sp>
        <p:nvSpPr>
          <p:cNvPr id="26631" name="Text Box 8"/>
          <p:cNvSpPr txBox="1">
            <a:spLocks noChangeArrowheads="1"/>
          </p:cNvSpPr>
          <p:nvPr/>
        </p:nvSpPr>
        <p:spPr bwMode="auto">
          <a:xfrm>
            <a:off x="2771775" y="4941888"/>
            <a:ext cx="3889375" cy="641350"/>
          </a:xfrm>
          <a:prstGeom prst="rect">
            <a:avLst/>
          </a:prstGeom>
          <a:noFill/>
          <a:ln w="9525">
            <a:noFill/>
            <a:miter lim="800000"/>
          </a:ln>
        </p:spPr>
        <p:txBody>
          <a:bodyPr>
            <a:spAutoFit/>
          </a:bodyPr>
          <a:lstStyle/>
          <a:p>
            <a:pPr algn="ctr">
              <a:spcBef>
                <a:spcPct val="50000"/>
              </a:spcBef>
            </a:pPr>
            <a:r>
              <a:rPr lang="zh-CN" altLang="en-US">
                <a:solidFill>
                  <a:srgbClr val="CC0000"/>
                </a:solidFill>
              </a:rPr>
              <a:t>急需发展中兽药</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文本框 149505"/>
          <p:cNvSpPr txBox="1">
            <a:spLocks noChangeArrowheads="1"/>
          </p:cNvSpPr>
          <p:nvPr/>
        </p:nvSpPr>
        <p:spPr bwMode="auto">
          <a:xfrm>
            <a:off x="395288" y="1628775"/>
            <a:ext cx="8388350" cy="1038860"/>
          </a:xfrm>
          <a:prstGeom prst="rect">
            <a:avLst/>
          </a:prstGeom>
          <a:noFill/>
          <a:ln w="9525">
            <a:solidFill>
              <a:srgbClr val="0033CC"/>
            </a:solidFill>
            <a:miter lim="800000"/>
          </a:ln>
        </p:spPr>
        <p:txBody>
          <a:bodyPr>
            <a:spAutoFit/>
          </a:bodyPr>
          <a:lstStyle/>
          <a:p>
            <a:pPr marL="266700" indent="-266700">
              <a:lnSpc>
                <a:spcPct val="90000"/>
              </a:lnSpc>
              <a:spcBef>
                <a:spcPct val="40000"/>
              </a:spcBef>
              <a:spcAft>
                <a:spcPct val="5000"/>
              </a:spcAft>
              <a:buFont typeface="Arial" panose="020B0604020202020204" pitchFamily="34" charset="0"/>
              <a:buBlip>
                <a:blip r:embed="rId3"/>
              </a:buBlip>
            </a:pPr>
            <a:r>
              <a:rPr lang="zh-CN" altLang="en-US" sz="3200">
                <a:solidFill>
                  <a:schemeClr val="hlink"/>
                </a:solidFill>
                <a:latin typeface="Arial Black" panose="020B0A04020102020204" pitchFamily="34" charset="0"/>
              </a:rPr>
              <a:t>（二）中兽药的研发现状</a:t>
            </a:r>
          </a:p>
          <a:p>
            <a:pPr marL="266700" indent="-266700">
              <a:lnSpc>
                <a:spcPct val="90000"/>
              </a:lnSpc>
              <a:spcBef>
                <a:spcPct val="40000"/>
              </a:spcBef>
              <a:spcAft>
                <a:spcPct val="5000"/>
              </a:spcAft>
              <a:buFont typeface="Arial" panose="020B0604020202020204" pitchFamily="34" charset="0"/>
              <a:buBlip>
                <a:blip r:embed="rId3"/>
              </a:buBlip>
            </a:pPr>
            <a:r>
              <a:rPr lang="zh-CN" altLang="en-US" sz="2400">
                <a:solidFill>
                  <a:srgbClr val="FF3300"/>
                </a:solidFill>
                <a:latin typeface="黑体" panose="02010609060101010101" pitchFamily="49" charset="-122"/>
                <a:ea typeface="黑体" panose="02010609060101010101" pitchFamily="49" charset="-122"/>
                <a:sym typeface="+mn-ea"/>
              </a:rPr>
              <a:t>据本人不完全统计，</a:t>
            </a:r>
            <a:r>
              <a:rPr lang="en-US" altLang="zh-CN" sz="2400">
                <a:solidFill>
                  <a:srgbClr val="FF3300"/>
                </a:solidFill>
                <a:latin typeface="黑体" panose="02010609060101010101" pitchFamily="49" charset="-122"/>
                <a:ea typeface="黑体" panose="02010609060101010101" pitchFamily="49" charset="-122"/>
                <a:sym typeface="+mn-ea"/>
              </a:rPr>
              <a:t>2000-2017</a:t>
            </a:r>
            <a:r>
              <a:rPr lang="zh-CN" altLang="en-US" sz="2400">
                <a:solidFill>
                  <a:srgbClr val="FF3300"/>
                </a:solidFill>
                <a:latin typeface="黑体" panose="02010609060101010101" pitchFamily="49" charset="-122"/>
                <a:ea typeface="黑体" panose="02010609060101010101" pitchFamily="49" charset="-122"/>
                <a:sym typeface="+mn-ea"/>
              </a:rPr>
              <a:t>年注册的</a:t>
            </a:r>
            <a:r>
              <a:rPr lang="en-US" altLang="zh-CN" sz="2400">
                <a:solidFill>
                  <a:srgbClr val="FF3300"/>
                </a:solidFill>
                <a:latin typeface="黑体" panose="02010609060101010101" pitchFamily="49" charset="-122"/>
                <a:ea typeface="黑体" panose="02010609060101010101" pitchFamily="49" charset="-122"/>
                <a:sym typeface="+mn-ea"/>
              </a:rPr>
              <a:t>108</a:t>
            </a:r>
            <a:r>
              <a:rPr lang="zh-CN" altLang="en-US" sz="2400">
                <a:solidFill>
                  <a:srgbClr val="FF3300"/>
                </a:solidFill>
                <a:latin typeface="黑体" panose="02010609060101010101" pitchFamily="49" charset="-122"/>
                <a:ea typeface="黑体" panose="02010609060101010101" pitchFamily="49" charset="-122"/>
                <a:sym typeface="+mn-ea"/>
              </a:rPr>
              <a:t>个新中兽药，</a:t>
            </a:r>
            <a:endParaRPr lang="en-US" altLang="zh-CN" sz="2400">
              <a:solidFill>
                <a:srgbClr val="FF3300"/>
              </a:solidFill>
              <a:latin typeface="黑体" panose="02010609060101010101" pitchFamily="49" charset="-122"/>
              <a:ea typeface="黑体" panose="02010609060101010101" pitchFamily="49" charset="-122"/>
              <a:sym typeface="+mn-ea"/>
            </a:endParaRPr>
          </a:p>
        </p:txBody>
      </p:sp>
      <p:sp>
        <p:nvSpPr>
          <p:cNvPr id="28680" name="标题 149506"/>
          <p:cNvSpPr>
            <a:spLocks noGrp="1"/>
          </p:cNvSpPr>
          <p:nvPr>
            <p:ph type="title" idx="4294967295"/>
          </p:nvPr>
        </p:nvSpPr>
        <p:spPr bwMode="auto">
          <a:xfrm>
            <a:off x="395288" y="476250"/>
            <a:ext cx="8389937" cy="930275"/>
          </a:xfrm>
          <a:prstGeom prst="rect">
            <a:avLst/>
          </a:prstGeom>
          <a:solidFill>
            <a:srgbClr val="FFFFFF"/>
          </a:solidFill>
          <a:ln>
            <a:miter lim="800000"/>
          </a:ln>
        </p:spPr>
        <p:txBody>
          <a:bodyPr/>
          <a:lstStyle/>
          <a:p>
            <a:pPr algn="ctr" eaLnBrk="1" hangingPunct="1"/>
            <a:r>
              <a:rPr lang="zh-CN" altLang="en-US" sz="4400" b="1" smtClean="0">
                <a:solidFill>
                  <a:srgbClr val="FF3300"/>
                </a:solidFill>
                <a:latin typeface="黑体" panose="02010609060101010101" pitchFamily="49" charset="-122"/>
                <a:ea typeface="黑体" panose="02010609060101010101" pitchFamily="49" charset="-122"/>
              </a:rPr>
              <a:t>一、中兽药的研发前景</a:t>
            </a:r>
          </a:p>
        </p:txBody>
      </p:sp>
      <p:sp>
        <p:nvSpPr>
          <p:cNvPr id="28681" name="直接连接符 149507"/>
          <p:cNvSpPr>
            <a:spLocks noChangeShapeType="1"/>
          </p:cNvSpPr>
          <p:nvPr/>
        </p:nvSpPr>
        <p:spPr bwMode="auto">
          <a:xfrm>
            <a:off x="881063" y="1314450"/>
            <a:ext cx="7416800" cy="0"/>
          </a:xfrm>
          <a:prstGeom prst="line">
            <a:avLst/>
          </a:prstGeom>
          <a:noFill/>
          <a:ln w="95250" cmpd="thinThick">
            <a:solidFill>
              <a:srgbClr val="000080"/>
            </a:solidFill>
            <a:round/>
          </a:ln>
        </p:spPr>
        <p:txBody>
          <a:bodyPr/>
          <a:lstStyle/>
          <a:p>
            <a:endParaRPr lang="zh-CN" altLang="en-US"/>
          </a:p>
        </p:txBody>
      </p:sp>
      <p:graphicFrame>
        <p:nvGraphicFramePr>
          <p:cNvPr id="28678" name="Object 6"/>
          <p:cNvGraphicFramePr>
            <a:graphicFrameLocks noChangeAspect="1"/>
          </p:cNvGraphicFramePr>
          <p:nvPr/>
        </p:nvGraphicFramePr>
        <p:xfrm>
          <a:off x="157321" y="2789555"/>
          <a:ext cx="8827770" cy="4088765"/>
        </p:xfrm>
        <a:graphic>
          <a:graphicData uri="http://schemas.openxmlformats.org/presentationml/2006/ole">
            <mc:AlternateContent xmlns:mc="http://schemas.openxmlformats.org/markup-compatibility/2006">
              <mc:Choice xmlns:v="urn:schemas-microsoft-com:vml" Requires="v">
                <p:oleObj spid="_x0000_s1029" name="图表" r:id="rId4" imgW="8255000" imgH="3886200" progId="Excel.Chart.8">
                  <p:embed/>
                </p:oleObj>
              </mc:Choice>
              <mc:Fallback>
                <p:oleObj name="图表" r:id="rId4" imgW="8255000" imgH="3886200" progId="Excel.Chart.8">
                  <p:embed/>
                  <p:pic>
                    <p:nvPicPr>
                      <p:cNvPr id="0" name="图片 1024"/>
                      <p:cNvPicPr>
                        <a:picLocks noChangeAspect="1"/>
                      </p:cNvPicPr>
                      <p:nvPr/>
                    </p:nvPicPr>
                    <p:blipFill>
                      <a:blip r:embed="rId5"/>
                      <a:stretch>
                        <a:fillRect/>
                      </a:stretch>
                    </p:blipFill>
                    <p:spPr>
                      <a:xfrm>
                        <a:off x="157321" y="2789555"/>
                        <a:ext cx="8827770" cy="4088765"/>
                      </a:xfrm>
                      <a:prstGeom prst="rect">
                        <a:avLst/>
                      </a:prstGeom>
                      <a:noFill/>
                      <a:ln w="9525">
                        <a:noFill/>
                      </a:ln>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box(in)">
                                      <p:cBhvr>
                                        <p:cTn id="7" dur="20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5" name="文本框 149505"/>
          <p:cNvSpPr txBox="1">
            <a:spLocks noChangeArrowheads="1"/>
          </p:cNvSpPr>
          <p:nvPr/>
        </p:nvSpPr>
        <p:spPr bwMode="auto">
          <a:xfrm>
            <a:off x="395288" y="1628775"/>
            <a:ext cx="8388350" cy="1038860"/>
          </a:xfrm>
          <a:prstGeom prst="rect">
            <a:avLst/>
          </a:prstGeom>
          <a:noFill/>
          <a:ln w="9525">
            <a:solidFill>
              <a:srgbClr val="0033CC"/>
            </a:solidFill>
            <a:miter lim="800000"/>
          </a:ln>
        </p:spPr>
        <p:txBody>
          <a:bodyPr>
            <a:spAutoFit/>
          </a:bodyPr>
          <a:lstStyle/>
          <a:p>
            <a:pPr marL="266700" indent="-266700">
              <a:lnSpc>
                <a:spcPct val="90000"/>
              </a:lnSpc>
              <a:spcBef>
                <a:spcPct val="40000"/>
              </a:spcBef>
              <a:spcAft>
                <a:spcPct val="5000"/>
              </a:spcAft>
              <a:buFont typeface="Arial" panose="020B0604020202020204" pitchFamily="34" charset="0"/>
              <a:buBlip>
                <a:blip r:embed="rId3"/>
              </a:buBlip>
            </a:pPr>
            <a:r>
              <a:rPr lang="zh-CN" altLang="en-US" sz="3200">
                <a:solidFill>
                  <a:schemeClr val="hlink"/>
                </a:solidFill>
                <a:latin typeface="Arial Black" panose="020B0A04020102020204" pitchFamily="34" charset="0"/>
              </a:rPr>
              <a:t>（二）中兽药的研发现状</a:t>
            </a:r>
          </a:p>
          <a:p>
            <a:pPr marL="266700" indent="-266700">
              <a:lnSpc>
                <a:spcPct val="90000"/>
              </a:lnSpc>
              <a:spcBef>
                <a:spcPct val="40000"/>
              </a:spcBef>
              <a:spcAft>
                <a:spcPct val="5000"/>
              </a:spcAft>
              <a:buFont typeface="Arial" panose="020B0604020202020204" pitchFamily="34" charset="0"/>
              <a:buBlip>
                <a:blip r:embed="rId3"/>
              </a:buBlip>
            </a:pPr>
            <a:r>
              <a:rPr lang="zh-CN" altLang="en-US" sz="2400">
                <a:solidFill>
                  <a:srgbClr val="FF3300"/>
                </a:solidFill>
                <a:latin typeface="黑体" panose="02010609060101010101" pitchFamily="49" charset="-122"/>
                <a:ea typeface="黑体" panose="02010609060101010101" pitchFamily="49" charset="-122"/>
                <a:sym typeface="+mn-ea"/>
              </a:rPr>
              <a:t>据本人不完全统计，</a:t>
            </a:r>
            <a:r>
              <a:rPr lang="en-US" altLang="zh-CN" sz="2400">
                <a:solidFill>
                  <a:srgbClr val="FF3300"/>
                </a:solidFill>
                <a:latin typeface="黑体" panose="02010609060101010101" pitchFamily="49" charset="-122"/>
                <a:ea typeface="黑体" panose="02010609060101010101" pitchFamily="49" charset="-122"/>
                <a:sym typeface="+mn-ea"/>
              </a:rPr>
              <a:t>2000-2017</a:t>
            </a:r>
            <a:r>
              <a:rPr lang="zh-CN" altLang="en-US" sz="2400">
                <a:solidFill>
                  <a:srgbClr val="FF3300"/>
                </a:solidFill>
                <a:latin typeface="黑体" panose="02010609060101010101" pitchFamily="49" charset="-122"/>
                <a:ea typeface="黑体" panose="02010609060101010101" pitchFamily="49" charset="-122"/>
                <a:sym typeface="+mn-ea"/>
              </a:rPr>
              <a:t>年注册的</a:t>
            </a:r>
            <a:r>
              <a:rPr lang="en-US" altLang="zh-CN" sz="2400">
                <a:solidFill>
                  <a:srgbClr val="FF3300"/>
                </a:solidFill>
                <a:latin typeface="黑体" panose="02010609060101010101" pitchFamily="49" charset="-122"/>
                <a:ea typeface="黑体" panose="02010609060101010101" pitchFamily="49" charset="-122"/>
                <a:sym typeface="+mn-ea"/>
              </a:rPr>
              <a:t>108</a:t>
            </a:r>
            <a:r>
              <a:rPr lang="zh-CN" altLang="en-US" sz="2400">
                <a:solidFill>
                  <a:srgbClr val="FF3300"/>
                </a:solidFill>
                <a:latin typeface="黑体" panose="02010609060101010101" pitchFamily="49" charset="-122"/>
                <a:ea typeface="黑体" panose="02010609060101010101" pitchFamily="49" charset="-122"/>
                <a:sym typeface="+mn-ea"/>
              </a:rPr>
              <a:t>个新中兽药，</a:t>
            </a:r>
            <a:endParaRPr lang="en-US" altLang="zh-CN" sz="2400">
              <a:solidFill>
                <a:srgbClr val="FF3300"/>
              </a:solidFill>
              <a:latin typeface="黑体" panose="02010609060101010101" pitchFamily="49" charset="-122"/>
              <a:ea typeface="黑体" panose="02010609060101010101" pitchFamily="49" charset="-122"/>
              <a:sym typeface="+mn-ea"/>
            </a:endParaRPr>
          </a:p>
        </p:txBody>
      </p:sp>
      <p:sp>
        <p:nvSpPr>
          <p:cNvPr id="104456" name="标题 149506"/>
          <p:cNvSpPr>
            <a:spLocks noGrp="1"/>
          </p:cNvSpPr>
          <p:nvPr>
            <p:ph type="title" idx="4294967295"/>
          </p:nvPr>
        </p:nvSpPr>
        <p:spPr bwMode="auto">
          <a:xfrm>
            <a:off x="395288" y="476250"/>
            <a:ext cx="8389937" cy="930275"/>
          </a:xfrm>
          <a:prstGeom prst="rect">
            <a:avLst/>
          </a:prstGeom>
          <a:solidFill>
            <a:srgbClr val="FFFFFF"/>
          </a:solidFill>
          <a:ln>
            <a:miter lim="800000"/>
          </a:ln>
        </p:spPr>
        <p:txBody>
          <a:bodyPr/>
          <a:lstStyle/>
          <a:p>
            <a:pPr algn="ctr" eaLnBrk="1" hangingPunct="1"/>
            <a:r>
              <a:rPr lang="zh-CN" altLang="en-US" sz="4400" b="1" smtClean="0">
                <a:solidFill>
                  <a:srgbClr val="FF3300"/>
                </a:solidFill>
                <a:latin typeface="黑体" panose="02010609060101010101" pitchFamily="49" charset="-122"/>
                <a:ea typeface="黑体" panose="02010609060101010101" pitchFamily="49" charset="-122"/>
              </a:rPr>
              <a:t>一、中兽药的研发前景</a:t>
            </a:r>
          </a:p>
        </p:txBody>
      </p:sp>
      <p:sp>
        <p:nvSpPr>
          <p:cNvPr id="104457" name="直接连接符 149507"/>
          <p:cNvSpPr>
            <a:spLocks noChangeShapeType="1"/>
          </p:cNvSpPr>
          <p:nvPr/>
        </p:nvSpPr>
        <p:spPr bwMode="auto">
          <a:xfrm>
            <a:off x="881063" y="1314450"/>
            <a:ext cx="7416800" cy="0"/>
          </a:xfrm>
          <a:prstGeom prst="line">
            <a:avLst/>
          </a:prstGeom>
          <a:noFill/>
          <a:ln w="95250" cmpd="thinThick">
            <a:solidFill>
              <a:srgbClr val="000080"/>
            </a:solidFill>
            <a:round/>
          </a:ln>
        </p:spPr>
        <p:txBody>
          <a:bodyPr/>
          <a:lstStyle/>
          <a:p>
            <a:endParaRPr lang="zh-CN" altLang="en-US"/>
          </a:p>
        </p:txBody>
      </p:sp>
      <p:graphicFrame>
        <p:nvGraphicFramePr>
          <p:cNvPr id="104454" name="Object 6"/>
          <p:cNvGraphicFramePr>
            <a:graphicFrameLocks noChangeAspect="1"/>
          </p:cNvGraphicFramePr>
          <p:nvPr/>
        </p:nvGraphicFramePr>
        <p:xfrm>
          <a:off x="1101090" y="2837180"/>
          <a:ext cx="6748145" cy="3524885"/>
        </p:xfrm>
        <a:graphic>
          <a:graphicData uri="http://schemas.openxmlformats.org/presentationml/2006/ole">
            <mc:AlternateContent xmlns:mc="http://schemas.openxmlformats.org/markup-compatibility/2006">
              <mc:Choice xmlns:v="urn:schemas-microsoft-com:vml" Requires="v">
                <p:oleObj spid="_x0000_s2053" name="图表" r:id="rId4" imgW="12738100" imgH="6959600" progId="Excel.Chart.8">
                  <p:embed/>
                </p:oleObj>
              </mc:Choice>
              <mc:Fallback>
                <p:oleObj name="图表" r:id="rId4" imgW="12738100" imgH="6959600" progId="Excel.Chart.8">
                  <p:embed/>
                  <p:pic>
                    <p:nvPicPr>
                      <p:cNvPr id="0" name="图片 2048"/>
                      <p:cNvPicPr>
                        <a:picLocks noChangeAspect="1"/>
                      </p:cNvPicPr>
                      <p:nvPr/>
                    </p:nvPicPr>
                    <p:blipFill>
                      <a:blip r:embed="rId5"/>
                      <a:stretch>
                        <a:fillRect/>
                      </a:stretch>
                    </p:blipFill>
                    <p:spPr>
                      <a:xfrm>
                        <a:off x="1101090" y="2837180"/>
                        <a:ext cx="6748145" cy="3524885"/>
                      </a:xfrm>
                      <a:prstGeom prst="rect">
                        <a:avLst/>
                      </a:prstGeom>
                      <a:noFill/>
                      <a:ln w="9525">
                        <a:noFill/>
                      </a:ln>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80" name="标题 149506"/>
          <p:cNvSpPr>
            <a:spLocks noGrp="1"/>
          </p:cNvSpPr>
          <p:nvPr>
            <p:ph type="title" idx="4294967295"/>
          </p:nvPr>
        </p:nvSpPr>
        <p:spPr bwMode="auto">
          <a:xfrm>
            <a:off x="395288" y="476250"/>
            <a:ext cx="8389937" cy="930275"/>
          </a:xfrm>
          <a:prstGeom prst="rect">
            <a:avLst/>
          </a:prstGeom>
          <a:solidFill>
            <a:srgbClr val="FFFFFF"/>
          </a:solidFill>
          <a:ln>
            <a:miter lim="800000"/>
          </a:ln>
        </p:spPr>
        <p:txBody>
          <a:bodyPr/>
          <a:lstStyle/>
          <a:p>
            <a:pPr algn="ctr" eaLnBrk="1" hangingPunct="1"/>
            <a:r>
              <a:rPr lang="zh-CN" altLang="en-US" sz="4400" b="1" smtClean="0">
                <a:solidFill>
                  <a:srgbClr val="FF3300"/>
                </a:solidFill>
                <a:latin typeface="黑体" panose="02010609060101010101" pitchFamily="49" charset="-122"/>
                <a:ea typeface="黑体" panose="02010609060101010101" pitchFamily="49" charset="-122"/>
              </a:rPr>
              <a:t>一、中兽药的研发前景</a:t>
            </a:r>
          </a:p>
        </p:txBody>
      </p:sp>
      <p:sp>
        <p:nvSpPr>
          <p:cNvPr id="105481" name="直接连接符 149507"/>
          <p:cNvSpPr>
            <a:spLocks noChangeShapeType="1"/>
          </p:cNvSpPr>
          <p:nvPr/>
        </p:nvSpPr>
        <p:spPr bwMode="auto">
          <a:xfrm>
            <a:off x="881063" y="1314450"/>
            <a:ext cx="7416800" cy="0"/>
          </a:xfrm>
          <a:prstGeom prst="line">
            <a:avLst/>
          </a:prstGeom>
          <a:noFill/>
          <a:ln w="95250" cmpd="thinThick">
            <a:solidFill>
              <a:srgbClr val="000080"/>
            </a:solidFill>
            <a:round/>
          </a:ln>
        </p:spPr>
        <p:txBody>
          <a:bodyPr/>
          <a:lstStyle/>
          <a:p>
            <a:endParaRPr lang="zh-CN" altLang="en-US"/>
          </a:p>
        </p:txBody>
      </p:sp>
      <p:sp>
        <p:nvSpPr>
          <p:cNvPr id="105483" name="文本框 149505"/>
          <p:cNvSpPr txBox="1">
            <a:spLocks noChangeArrowheads="1"/>
          </p:cNvSpPr>
          <p:nvPr/>
        </p:nvSpPr>
        <p:spPr bwMode="auto">
          <a:xfrm>
            <a:off x="468313" y="1636395"/>
            <a:ext cx="8388350" cy="1038860"/>
          </a:xfrm>
          <a:prstGeom prst="rect">
            <a:avLst/>
          </a:prstGeom>
          <a:noFill/>
          <a:ln w="9525">
            <a:solidFill>
              <a:srgbClr val="0033CC"/>
            </a:solidFill>
            <a:miter lim="800000"/>
          </a:ln>
        </p:spPr>
        <p:txBody>
          <a:bodyPr>
            <a:spAutoFit/>
          </a:bodyPr>
          <a:lstStyle/>
          <a:p>
            <a:pPr marL="266700" indent="-266700">
              <a:lnSpc>
                <a:spcPct val="90000"/>
              </a:lnSpc>
              <a:spcBef>
                <a:spcPct val="40000"/>
              </a:spcBef>
              <a:spcAft>
                <a:spcPct val="5000"/>
              </a:spcAft>
              <a:buFont typeface="Arial" panose="020B0604020202020204" pitchFamily="34" charset="0"/>
              <a:buBlip>
                <a:blip r:embed="rId3"/>
              </a:buBlip>
            </a:pPr>
            <a:r>
              <a:rPr lang="zh-CN" altLang="en-US" sz="3200">
                <a:solidFill>
                  <a:schemeClr val="hlink"/>
                </a:solidFill>
                <a:latin typeface="Arial Black" panose="020B0A04020102020204" pitchFamily="34" charset="0"/>
              </a:rPr>
              <a:t>（二）中兽药的研发现状</a:t>
            </a:r>
          </a:p>
          <a:p>
            <a:pPr marL="266700" indent="-266700">
              <a:lnSpc>
                <a:spcPct val="90000"/>
              </a:lnSpc>
              <a:spcBef>
                <a:spcPct val="40000"/>
              </a:spcBef>
              <a:spcAft>
                <a:spcPct val="5000"/>
              </a:spcAft>
              <a:buFont typeface="Arial" panose="020B0604020202020204" pitchFamily="34" charset="0"/>
              <a:buBlip>
                <a:blip r:embed="rId3"/>
              </a:buBlip>
            </a:pPr>
            <a:r>
              <a:rPr lang="zh-CN" altLang="en-US" sz="2400">
                <a:solidFill>
                  <a:srgbClr val="FF3300"/>
                </a:solidFill>
                <a:latin typeface="黑体" panose="02010609060101010101" pitchFamily="49" charset="-122"/>
                <a:ea typeface="黑体" panose="02010609060101010101" pitchFamily="49" charset="-122"/>
                <a:sym typeface="+mn-ea"/>
              </a:rPr>
              <a:t>据本人不完全统计，</a:t>
            </a:r>
            <a:r>
              <a:rPr lang="en-US" altLang="zh-CN" sz="2400">
                <a:solidFill>
                  <a:srgbClr val="FF3300"/>
                </a:solidFill>
                <a:latin typeface="黑体" panose="02010609060101010101" pitchFamily="49" charset="-122"/>
                <a:ea typeface="黑体" panose="02010609060101010101" pitchFamily="49" charset="-122"/>
                <a:sym typeface="+mn-ea"/>
              </a:rPr>
              <a:t>2000-2017</a:t>
            </a:r>
            <a:r>
              <a:rPr lang="zh-CN" altLang="en-US" sz="2400">
                <a:solidFill>
                  <a:srgbClr val="FF3300"/>
                </a:solidFill>
                <a:latin typeface="黑体" panose="02010609060101010101" pitchFamily="49" charset="-122"/>
                <a:ea typeface="黑体" panose="02010609060101010101" pitchFamily="49" charset="-122"/>
                <a:sym typeface="+mn-ea"/>
              </a:rPr>
              <a:t>年注册的</a:t>
            </a:r>
            <a:r>
              <a:rPr lang="en-US" altLang="zh-CN" sz="2400">
                <a:solidFill>
                  <a:srgbClr val="FF3300"/>
                </a:solidFill>
                <a:latin typeface="黑体" panose="02010609060101010101" pitchFamily="49" charset="-122"/>
                <a:ea typeface="黑体" panose="02010609060101010101" pitchFamily="49" charset="-122"/>
                <a:sym typeface="+mn-ea"/>
              </a:rPr>
              <a:t>108</a:t>
            </a:r>
            <a:r>
              <a:rPr lang="zh-CN" altLang="en-US" sz="2400">
                <a:solidFill>
                  <a:srgbClr val="FF3300"/>
                </a:solidFill>
                <a:latin typeface="黑体" panose="02010609060101010101" pitchFamily="49" charset="-122"/>
                <a:ea typeface="黑体" panose="02010609060101010101" pitchFamily="49" charset="-122"/>
                <a:sym typeface="+mn-ea"/>
              </a:rPr>
              <a:t>个新中兽药，</a:t>
            </a:r>
            <a:endParaRPr lang="en-US" altLang="zh-CN" sz="2400">
              <a:solidFill>
                <a:srgbClr val="FF3300"/>
              </a:solidFill>
              <a:latin typeface="黑体" panose="02010609060101010101" pitchFamily="49" charset="-122"/>
              <a:ea typeface="黑体" panose="02010609060101010101" pitchFamily="49" charset="-122"/>
              <a:sym typeface="+mn-ea"/>
            </a:endParaRPr>
          </a:p>
        </p:txBody>
      </p:sp>
      <p:graphicFrame>
        <p:nvGraphicFramePr>
          <p:cNvPr id="105484" name="Object 12"/>
          <p:cNvGraphicFramePr>
            <a:graphicFrameLocks noChangeAspect="1"/>
          </p:cNvGraphicFramePr>
          <p:nvPr/>
        </p:nvGraphicFramePr>
        <p:xfrm>
          <a:off x="292418" y="2675097"/>
          <a:ext cx="9613900" cy="3607435"/>
        </p:xfrm>
        <a:graphic>
          <a:graphicData uri="http://schemas.openxmlformats.org/presentationml/2006/ole">
            <mc:AlternateContent xmlns:mc="http://schemas.openxmlformats.org/markup-compatibility/2006">
              <mc:Choice xmlns:v="urn:schemas-microsoft-com:vml" Requires="v">
                <p:oleObj spid="_x0000_s3078" name="图表" r:id="rId4" imgW="10083800" imgH="3886200" progId="Excel.Chart.8">
                  <p:embed/>
                </p:oleObj>
              </mc:Choice>
              <mc:Fallback>
                <p:oleObj name="图表" r:id="rId4" imgW="10083800" imgH="3886200" progId="Excel.Chart.8">
                  <p:embed/>
                  <p:pic>
                    <p:nvPicPr>
                      <p:cNvPr id="0" name="图片 3073"/>
                      <p:cNvPicPr>
                        <a:picLocks noChangeAspect="1"/>
                      </p:cNvPicPr>
                      <p:nvPr/>
                    </p:nvPicPr>
                    <p:blipFill>
                      <a:blip r:embed="rId5"/>
                      <a:stretch>
                        <a:fillRect/>
                      </a:stretch>
                    </p:blipFill>
                    <p:spPr>
                      <a:xfrm>
                        <a:off x="292418" y="2675097"/>
                        <a:ext cx="9613900" cy="3607435"/>
                      </a:xfrm>
                      <a:prstGeom prst="rect">
                        <a:avLst/>
                      </a:prstGeom>
                      <a:noFill/>
                      <a:ln w="9525">
                        <a:noFill/>
                      </a:ln>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9" name="文本框 149505"/>
          <p:cNvSpPr txBox="1">
            <a:spLocks noChangeArrowheads="1"/>
          </p:cNvSpPr>
          <p:nvPr/>
        </p:nvSpPr>
        <p:spPr bwMode="auto">
          <a:xfrm>
            <a:off x="395288" y="1628775"/>
            <a:ext cx="8388350" cy="4742180"/>
          </a:xfrm>
          <a:prstGeom prst="rect">
            <a:avLst/>
          </a:prstGeom>
          <a:noFill/>
          <a:ln w="9525">
            <a:solidFill>
              <a:srgbClr val="0033CC"/>
            </a:solidFill>
            <a:miter lim="800000"/>
          </a:ln>
        </p:spPr>
        <p:txBody>
          <a:bodyPr>
            <a:spAutoFit/>
          </a:bodyPr>
          <a:lstStyle/>
          <a:p>
            <a:pPr marL="266700" indent="-266700">
              <a:lnSpc>
                <a:spcPct val="90000"/>
              </a:lnSpc>
              <a:spcBef>
                <a:spcPct val="40000"/>
              </a:spcBef>
              <a:spcAft>
                <a:spcPct val="5000"/>
              </a:spcAft>
              <a:buFont typeface="Arial" panose="020B0604020202020204" pitchFamily="34" charset="0"/>
              <a:buBlip>
                <a:blip r:embed="rId2"/>
              </a:buBlip>
            </a:pPr>
            <a:r>
              <a:rPr lang="zh-CN" altLang="en-US" sz="2400">
                <a:solidFill>
                  <a:srgbClr val="FF3300"/>
                </a:solidFill>
                <a:latin typeface="黑体" panose="02010609060101010101" pitchFamily="49" charset="-122"/>
                <a:ea typeface="黑体" panose="02010609060101010101" pitchFamily="49" charset="-122"/>
                <a:sym typeface="+mn-ea"/>
              </a:rPr>
              <a:t>这</a:t>
            </a:r>
            <a:r>
              <a:rPr lang="en-US" altLang="zh-CN" sz="2400">
                <a:solidFill>
                  <a:srgbClr val="FF3300"/>
                </a:solidFill>
                <a:latin typeface="黑体" panose="02010609060101010101" pitchFamily="49" charset="-122"/>
                <a:ea typeface="黑体" panose="02010609060101010101" pitchFamily="49" charset="-122"/>
                <a:sym typeface="+mn-ea"/>
              </a:rPr>
              <a:t>108</a:t>
            </a:r>
            <a:r>
              <a:rPr lang="zh-CN" altLang="en-US" sz="2400">
                <a:solidFill>
                  <a:srgbClr val="FF3300"/>
                </a:solidFill>
                <a:latin typeface="黑体" panose="02010609060101010101" pitchFamily="49" charset="-122"/>
                <a:ea typeface="黑体" panose="02010609060101010101" pitchFamily="49" charset="-122"/>
                <a:sym typeface="+mn-ea"/>
              </a:rPr>
              <a:t>个新中兽药，主要分布在以下几类：</a:t>
            </a:r>
          </a:p>
          <a:p>
            <a:pPr marL="266700" indent="-266700">
              <a:lnSpc>
                <a:spcPct val="90000"/>
              </a:lnSpc>
              <a:spcBef>
                <a:spcPct val="40000"/>
              </a:spcBef>
              <a:spcAft>
                <a:spcPct val="5000"/>
              </a:spcAft>
              <a:buFont typeface="Arial" panose="020B0604020202020204" pitchFamily="34" charset="0"/>
              <a:buBlip>
                <a:blip r:embed="rId2"/>
              </a:buBlip>
            </a:pPr>
            <a:r>
              <a:rPr lang="zh-CN" altLang="en-US" sz="2400">
                <a:solidFill>
                  <a:srgbClr val="0000CC"/>
                </a:solidFill>
                <a:latin typeface="黑体" panose="02010609060101010101" pitchFamily="49" charset="-122"/>
                <a:ea typeface="黑体" panose="02010609060101010101" pitchFamily="49" charset="-122"/>
                <a:sym typeface="+mn-ea"/>
              </a:rPr>
              <a:t>一、鸡用产品</a:t>
            </a:r>
          </a:p>
          <a:p>
            <a:pPr marL="266700" indent="-266700">
              <a:lnSpc>
                <a:spcPct val="70000"/>
              </a:lnSpc>
              <a:spcBef>
                <a:spcPct val="40000"/>
              </a:spcBef>
              <a:spcAft>
                <a:spcPct val="5000"/>
              </a:spcAft>
              <a:buFont typeface="Arial" panose="020B0604020202020204" pitchFamily="34" charset="0"/>
              <a:buBlip>
                <a:blip r:embed="rId2"/>
              </a:buBlip>
            </a:pPr>
            <a:r>
              <a:rPr lang="en-US" altLang="zh-CN" sz="2400">
                <a:solidFill>
                  <a:srgbClr val="FF3300"/>
                </a:solidFill>
                <a:latin typeface="黑体" panose="02010609060101010101" pitchFamily="49" charset="-122"/>
                <a:ea typeface="黑体" panose="02010609060101010101" pitchFamily="49" charset="-122"/>
                <a:sym typeface="+mn-ea"/>
              </a:rPr>
              <a:t>1.</a:t>
            </a:r>
            <a:r>
              <a:rPr lang="zh-CN" altLang="en-US" sz="2400">
                <a:solidFill>
                  <a:srgbClr val="FF3300"/>
                </a:solidFill>
                <a:latin typeface="黑体" panose="02010609060101010101" pitchFamily="49" charset="-122"/>
                <a:ea typeface="黑体" panose="02010609060101010101" pitchFamily="49" charset="-122"/>
                <a:sym typeface="+mn-ea"/>
              </a:rPr>
              <a:t>温热感冒类：</a:t>
            </a:r>
            <a:r>
              <a:rPr lang="zh-CN" altLang="en-US" sz="2400">
                <a:solidFill>
                  <a:srgbClr val="0000CC"/>
                </a:solidFill>
                <a:latin typeface="仿宋" panose="02010609060101010101" charset="-122"/>
                <a:ea typeface="仿宋" panose="02010609060101010101" charset="-122"/>
                <a:sym typeface="+mn-ea"/>
              </a:rPr>
              <a:t>双黄败毒颗粒（</a:t>
            </a:r>
            <a:r>
              <a:rPr lang="en-US" altLang="zh-CN" sz="2400">
                <a:solidFill>
                  <a:srgbClr val="0000CC"/>
                </a:solidFill>
                <a:latin typeface="仿宋" panose="02010609060101010101" charset="-122"/>
                <a:ea typeface="仿宋" panose="02010609060101010101" charset="-122"/>
                <a:sym typeface="+mn-ea"/>
              </a:rPr>
              <a:t>13</a:t>
            </a:r>
            <a:r>
              <a:rPr lang="zh-CN" altLang="en-US" sz="2400">
                <a:solidFill>
                  <a:srgbClr val="0000CC"/>
                </a:solidFill>
                <a:latin typeface="仿宋" panose="02010609060101010101" charset="-122"/>
                <a:ea typeface="仿宋" panose="02010609060101010101" charset="-122"/>
                <a:sym typeface="+mn-ea"/>
              </a:rPr>
              <a:t>味，</a:t>
            </a:r>
            <a:r>
              <a:rPr lang="en-US" altLang="zh-CN" sz="2400">
                <a:solidFill>
                  <a:srgbClr val="0000CC"/>
                </a:solidFill>
                <a:latin typeface="仿宋" panose="02010609060101010101" charset="-122"/>
                <a:ea typeface="仿宋" panose="02010609060101010101" charset="-122"/>
                <a:sym typeface="+mn-ea"/>
              </a:rPr>
              <a:t>2007</a:t>
            </a:r>
            <a:r>
              <a:rPr lang="zh-CN" altLang="en-US" sz="2400">
                <a:solidFill>
                  <a:srgbClr val="0000CC"/>
                </a:solidFill>
                <a:latin typeface="仿宋" panose="02010609060101010101" charset="-122"/>
                <a:ea typeface="仿宋" panose="02010609060101010101" charset="-122"/>
                <a:sym typeface="+mn-ea"/>
              </a:rPr>
              <a:t>，成都恩威）</a:t>
            </a:r>
          </a:p>
          <a:p>
            <a:pPr marL="266700" indent="-266700">
              <a:lnSpc>
                <a:spcPct val="70000"/>
              </a:lnSpc>
              <a:spcBef>
                <a:spcPct val="40000"/>
              </a:spcBef>
              <a:spcAft>
                <a:spcPct val="5000"/>
              </a:spcAft>
              <a:buFont typeface="Arial" panose="020B0604020202020204" pitchFamily="34" charset="0"/>
              <a:buBlip>
                <a:blip r:embed="rId2"/>
              </a:buBlip>
            </a:pPr>
            <a:r>
              <a:rPr lang="en-US" altLang="zh-CN" sz="2400">
                <a:solidFill>
                  <a:srgbClr val="FF3300"/>
                </a:solidFill>
                <a:latin typeface="黑体" panose="02010609060101010101" pitchFamily="49" charset="-122"/>
                <a:ea typeface="黑体" panose="02010609060101010101" pitchFamily="49" charset="-122"/>
                <a:sym typeface="+mn-ea"/>
              </a:rPr>
              <a:t>2.</a:t>
            </a:r>
            <a:r>
              <a:rPr lang="zh-CN" altLang="en-US" sz="2400">
                <a:solidFill>
                  <a:srgbClr val="FF3300"/>
                </a:solidFill>
                <a:latin typeface="黑体" panose="02010609060101010101" pitchFamily="49" charset="-122"/>
                <a:ea typeface="黑体" panose="02010609060101010101" pitchFamily="49" charset="-122"/>
                <a:sym typeface="+mn-ea"/>
              </a:rPr>
              <a:t>呼吸道类：</a:t>
            </a:r>
            <a:r>
              <a:rPr lang="zh-CN" altLang="en-US" sz="2400">
                <a:solidFill>
                  <a:srgbClr val="0000CC"/>
                </a:solidFill>
                <a:latin typeface="仿宋" panose="02010609060101010101" charset="-122"/>
                <a:ea typeface="仿宋" panose="02010609060101010101" charset="-122"/>
                <a:sym typeface="+mn-ea"/>
              </a:rPr>
              <a:t>甘胆口服液（6味，2006，生泰尔）</a:t>
            </a:r>
          </a:p>
          <a:p>
            <a:pPr marL="266700" indent="-266700">
              <a:lnSpc>
                <a:spcPct val="70000"/>
              </a:lnSpc>
              <a:spcBef>
                <a:spcPct val="40000"/>
              </a:spcBef>
              <a:spcAft>
                <a:spcPct val="5000"/>
              </a:spcAft>
              <a:buFont typeface="Arial" panose="020B0604020202020204" pitchFamily="34" charset="0"/>
              <a:buBlip>
                <a:blip r:embed="rId2"/>
              </a:buBlip>
            </a:pPr>
            <a:r>
              <a:rPr lang="en-US" altLang="zh-CN" sz="2400">
                <a:solidFill>
                  <a:srgbClr val="FF3300"/>
                </a:solidFill>
                <a:latin typeface="黑体" panose="02010609060101010101" pitchFamily="49" charset="-122"/>
                <a:ea typeface="黑体" panose="02010609060101010101" pitchFamily="49" charset="-122"/>
                <a:sym typeface="+mn-ea"/>
              </a:rPr>
              <a:t>3.</a:t>
            </a:r>
            <a:r>
              <a:rPr lang="zh-CN" altLang="en-US" sz="2400">
                <a:solidFill>
                  <a:srgbClr val="FF3300"/>
                </a:solidFill>
                <a:latin typeface="黑体" panose="02010609060101010101" pitchFamily="49" charset="-122"/>
                <a:ea typeface="黑体" panose="02010609060101010101" pitchFamily="49" charset="-122"/>
                <a:sym typeface="+mn-ea"/>
              </a:rPr>
              <a:t>消化道类：</a:t>
            </a:r>
            <a:r>
              <a:rPr lang="zh-CN" altLang="en-US" sz="2400">
                <a:solidFill>
                  <a:srgbClr val="0000CC"/>
                </a:solidFill>
                <a:latin typeface="仿宋" panose="02010609060101010101" charset="-122"/>
                <a:ea typeface="仿宋" panose="02010609060101010101" charset="-122"/>
                <a:sym typeface="+mn-ea"/>
              </a:rPr>
              <a:t>苦参功劳颗粒（3味，2017,洛阳惠中）</a:t>
            </a:r>
          </a:p>
          <a:p>
            <a:pPr marL="266700" indent="-266700">
              <a:lnSpc>
                <a:spcPct val="70000"/>
              </a:lnSpc>
              <a:spcBef>
                <a:spcPct val="40000"/>
              </a:spcBef>
              <a:spcAft>
                <a:spcPct val="5000"/>
              </a:spcAft>
              <a:buFont typeface="Arial" panose="020B0604020202020204" pitchFamily="34" charset="0"/>
              <a:buBlip>
                <a:blip r:embed="rId2"/>
              </a:buBlip>
            </a:pPr>
            <a:r>
              <a:rPr lang="en-US" altLang="zh-CN" sz="2400">
                <a:solidFill>
                  <a:srgbClr val="FF3300"/>
                </a:solidFill>
                <a:latin typeface="黑体" panose="02010609060101010101" pitchFamily="49" charset="-122"/>
                <a:ea typeface="黑体" panose="02010609060101010101" pitchFamily="49" charset="-122"/>
                <a:sym typeface="+mn-ea"/>
              </a:rPr>
              <a:t>4.</a:t>
            </a:r>
            <a:r>
              <a:rPr lang="zh-CN" altLang="en-US" sz="2400">
                <a:solidFill>
                  <a:srgbClr val="FF3300"/>
                </a:solidFill>
                <a:latin typeface="黑体" panose="02010609060101010101" pitchFamily="49" charset="-122"/>
                <a:ea typeface="黑体" panose="02010609060101010101" pitchFamily="49" charset="-122"/>
                <a:sym typeface="+mn-ea"/>
              </a:rPr>
              <a:t>提高免疫类：</a:t>
            </a:r>
            <a:r>
              <a:rPr lang="zh-CN" altLang="en-US" sz="2400">
                <a:solidFill>
                  <a:srgbClr val="0000CC"/>
                </a:solidFill>
                <a:latin typeface="仿宋" panose="02010609060101010101" charset="-122"/>
                <a:ea typeface="仿宋" panose="02010609060101010101" charset="-122"/>
                <a:sym typeface="+mn-ea"/>
              </a:rPr>
              <a:t>芪楂口服液（6味，2015，河北华骏药业等）</a:t>
            </a:r>
          </a:p>
          <a:p>
            <a:pPr marL="266700" indent="-266700">
              <a:lnSpc>
                <a:spcPct val="70000"/>
              </a:lnSpc>
              <a:spcBef>
                <a:spcPct val="40000"/>
              </a:spcBef>
              <a:spcAft>
                <a:spcPct val="5000"/>
              </a:spcAft>
              <a:buFont typeface="Arial" panose="020B0604020202020204" pitchFamily="34" charset="0"/>
              <a:buBlip>
                <a:blip r:embed="rId2"/>
              </a:buBlip>
            </a:pPr>
            <a:r>
              <a:rPr lang="en-US" altLang="zh-CN" sz="2400">
                <a:solidFill>
                  <a:srgbClr val="FF3300"/>
                </a:solidFill>
                <a:latin typeface="黑体" panose="02010609060101010101" pitchFamily="49" charset="-122"/>
                <a:ea typeface="黑体" panose="02010609060101010101" pitchFamily="49" charset="-122"/>
                <a:sym typeface="+mn-ea"/>
              </a:rPr>
              <a:t>5.</a:t>
            </a:r>
            <a:r>
              <a:rPr lang="zh-CN" altLang="en-US" sz="2400">
                <a:solidFill>
                  <a:srgbClr val="FF3300"/>
                </a:solidFill>
                <a:latin typeface="黑体" panose="02010609060101010101" pitchFamily="49" charset="-122"/>
                <a:ea typeface="黑体" panose="02010609060101010101" pitchFamily="49" charset="-122"/>
                <a:sym typeface="+mn-ea"/>
              </a:rPr>
              <a:t>抗球虫类：</a:t>
            </a:r>
            <a:r>
              <a:rPr lang="zh-CN" altLang="en-US" sz="2400">
                <a:solidFill>
                  <a:srgbClr val="0000CC"/>
                </a:solidFill>
                <a:latin typeface="仿宋" panose="02010609060101010101" charset="-122"/>
                <a:ea typeface="仿宋" panose="02010609060101010101" charset="-122"/>
                <a:sym typeface="+mn-ea"/>
              </a:rPr>
              <a:t>常青散（5味，2009，保定冀农药业）</a:t>
            </a:r>
          </a:p>
          <a:p>
            <a:pPr marL="266700" indent="-266700">
              <a:lnSpc>
                <a:spcPct val="70000"/>
              </a:lnSpc>
              <a:spcBef>
                <a:spcPct val="40000"/>
              </a:spcBef>
              <a:spcAft>
                <a:spcPct val="5000"/>
              </a:spcAft>
              <a:buFont typeface="Arial" panose="020B0604020202020204" pitchFamily="34" charset="0"/>
              <a:buBlip>
                <a:blip r:embed="rId2"/>
              </a:buBlip>
            </a:pPr>
            <a:r>
              <a:rPr lang="en-US" altLang="zh-CN" sz="2400">
                <a:solidFill>
                  <a:srgbClr val="FF3300"/>
                </a:solidFill>
                <a:latin typeface="黑体" panose="02010609060101010101" pitchFamily="49" charset="-122"/>
                <a:ea typeface="黑体" panose="02010609060101010101" pitchFamily="49" charset="-122"/>
                <a:sym typeface="+mn-ea"/>
              </a:rPr>
              <a:t>6.</a:t>
            </a:r>
            <a:r>
              <a:rPr lang="zh-CN" altLang="en-US" sz="2400">
                <a:solidFill>
                  <a:srgbClr val="FF3300"/>
                </a:solidFill>
                <a:latin typeface="黑体" panose="02010609060101010101" pitchFamily="49" charset="-122"/>
                <a:ea typeface="黑体" panose="02010609060101010101" pitchFamily="49" charset="-122"/>
                <a:sym typeface="+mn-ea"/>
              </a:rPr>
              <a:t>促生长类：</a:t>
            </a:r>
            <a:r>
              <a:rPr lang="zh-CN" altLang="en-US" sz="2400">
                <a:solidFill>
                  <a:srgbClr val="0000CC"/>
                </a:solidFill>
                <a:latin typeface="仿宋" panose="02010609060101010101" charset="-122"/>
                <a:ea typeface="仿宋" panose="02010609060101010101" charset="-122"/>
                <a:sym typeface="+mn-ea"/>
              </a:rPr>
              <a:t>五味健脾合剂（5味,2010，保定冀中药业）</a:t>
            </a:r>
          </a:p>
          <a:p>
            <a:pPr marL="266700" indent="-266700">
              <a:lnSpc>
                <a:spcPct val="70000"/>
              </a:lnSpc>
              <a:spcBef>
                <a:spcPct val="40000"/>
              </a:spcBef>
              <a:spcAft>
                <a:spcPct val="5000"/>
              </a:spcAft>
              <a:buFont typeface="Arial" panose="020B0604020202020204" pitchFamily="34" charset="0"/>
              <a:buBlip>
                <a:blip r:embed="rId2"/>
              </a:buBlip>
            </a:pPr>
            <a:r>
              <a:rPr lang="en-US" altLang="zh-CN" sz="2400">
                <a:solidFill>
                  <a:srgbClr val="FF3300"/>
                </a:solidFill>
                <a:latin typeface="黑体" panose="02010609060101010101" pitchFamily="49" charset="-122"/>
                <a:ea typeface="黑体" panose="02010609060101010101" pitchFamily="49" charset="-122"/>
                <a:sym typeface="+mn-ea"/>
              </a:rPr>
              <a:t>7.</a:t>
            </a:r>
            <a:r>
              <a:rPr lang="zh-CN" altLang="en-US" sz="2400">
                <a:solidFill>
                  <a:srgbClr val="FF3300"/>
                </a:solidFill>
                <a:latin typeface="黑体" panose="02010609060101010101" pitchFamily="49" charset="-122"/>
                <a:ea typeface="黑体" panose="02010609060101010101" pitchFamily="49" charset="-122"/>
                <a:sym typeface="+mn-ea"/>
              </a:rPr>
              <a:t>抗应激类：</a:t>
            </a:r>
            <a:r>
              <a:rPr lang="zh-CN" altLang="en-US" sz="2400">
                <a:solidFill>
                  <a:srgbClr val="0000CC"/>
                </a:solidFill>
                <a:latin typeface="仿宋" panose="02010609060101010101" charset="-122"/>
                <a:ea typeface="仿宋" panose="02010609060101010101" charset="-122"/>
                <a:sym typeface="+mn-ea"/>
              </a:rPr>
              <a:t>石香颗粒（6味，2009，北京农学院）</a:t>
            </a:r>
            <a:endParaRPr lang="zh-CN" altLang="en-US" sz="2400">
              <a:solidFill>
                <a:srgbClr val="FF3300"/>
              </a:solidFill>
              <a:latin typeface="黑体" panose="02010609060101010101" pitchFamily="49" charset="-122"/>
              <a:ea typeface="黑体" panose="02010609060101010101" pitchFamily="49" charset="-122"/>
              <a:sym typeface="+mn-ea"/>
            </a:endParaRPr>
          </a:p>
          <a:p>
            <a:pPr marL="266700" indent="-266700">
              <a:lnSpc>
                <a:spcPct val="70000"/>
              </a:lnSpc>
              <a:spcBef>
                <a:spcPct val="40000"/>
              </a:spcBef>
              <a:spcAft>
                <a:spcPct val="5000"/>
              </a:spcAft>
              <a:buFont typeface="Arial" panose="020B0604020202020204" pitchFamily="34" charset="0"/>
              <a:buBlip>
                <a:blip r:embed="rId2"/>
              </a:buBlip>
            </a:pPr>
            <a:r>
              <a:rPr lang="en-US" altLang="zh-CN" sz="2400">
                <a:solidFill>
                  <a:srgbClr val="FF3300"/>
                </a:solidFill>
                <a:latin typeface="黑体" panose="02010609060101010101" pitchFamily="49" charset="-122"/>
                <a:ea typeface="黑体" panose="02010609060101010101" pitchFamily="49" charset="-122"/>
                <a:sym typeface="+mn-ea"/>
              </a:rPr>
              <a:t>8.</a:t>
            </a:r>
            <a:r>
              <a:rPr lang="zh-CN" altLang="en-US" sz="2400">
                <a:solidFill>
                  <a:srgbClr val="FF3300"/>
                </a:solidFill>
                <a:latin typeface="黑体" panose="02010609060101010101" pitchFamily="49" charset="-122"/>
                <a:ea typeface="黑体" panose="02010609060101010101" pitchFamily="49" charset="-122"/>
                <a:sym typeface="+mn-ea"/>
              </a:rPr>
              <a:t>保肝类：</a:t>
            </a:r>
            <a:r>
              <a:rPr lang="zh-CN" altLang="en-US" sz="2400">
                <a:solidFill>
                  <a:srgbClr val="0000CC"/>
                </a:solidFill>
                <a:latin typeface="仿宋" panose="02010609060101010101" charset="-122"/>
                <a:ea typeface="仿宋" panose="02010609060101010101" charset="-122"/>
                <a:sym typeface="+mn-ea"/>
              </a:rPr>
              <a:t>护肝颗粒（6味，2011，江西中成）</a:t>
            </a:r>
          </a:p>
          <a:p>
            <a:pPr marL="266700" indent="-266700">
              <a:lnSpc>
                <a:spcPct val="70000"/>
              </a:lnSpc>
              <a:spcBef>
                <a:spcPct val="40000"/>
              </a:spcBef>
              <a:spcAft>
                <a:spcPct val="5000"/>
              </a:spcAft>
              <a:buFont typeface="Arial" panose="020B0604020202020204" pitchFamily="34" charset="0"/>
              <a:buBlip>
                <a:blip r:embed="rId2"/>
              </a:buBlip>
            </a:pPr>
            <a:r>
              <a:rPr lang="en-US" altLang="zh-CN" sz="2400">
                <a:solidFill>
                  <a:srgbClr val="FF3300"/>
                </a:solidFill>
                <a:latin typeface="黑体" panose="02010609060101010101" pitchFamily="49" charset="-122"/>
                <a:ea typeface="黑体" panose="02010609060101010101" pitchFamily="49" charset="-122"/>
                <a:sym typeface="+mn-ea"/>
              </a:rPr>
              <a:t>9.</a:t>
            </a:r>
            <a:r>
              <a:rPr lang="zh-CN" altLang="en-US" sz="2400">
                <a:solidFill>
                  <a:srgbClr val="FF3300"/>
                </a:solidFill>
                <a:latin typeface="黑体" panose="02010609060101010101" pitchFamily="49" charset="-122"/>
                <a:ea typeface="黑体" panose="02010609060101010101" pitchFamily="49" charset="-122"/>
                <a:sym typeface="+mn-ea"/>
              </a:rPr>
              <a:t>护肾类：</a:t>
            </a:r>
            <a:r>
              <a:rPr lang="zh-CN" altLang="en-US" sz="2400">
                <a:solidFill>
                  <a:srgbClr val="0000CC"/>
                </a:solidFill>
                <a:latin typeface="仿宋" panose="02010609060101010101" charset="-122"/>
                <a:ea typeface="仿宋" panose="02010609060101010101" charset="-122"/>
                <a:sym typeface="+mn-ea"/>
              </a:rPr>
              <a:t>苍蓝口服液（4味，2011，保定冀中）</a:t>
            </a:r>
          </a:p>
        </p:txBody>
      </p:sp>
      <p:sp>
        <p:nvSpPr>
          <p:cNvPr id="105480" name="标题 149506"/>
          <p:cNvSpPr>
            <a:spLocks noGrp="1"/>
          </p:cNvSpPr>
          <p:nvPr>
            <p:ph type="title" idx="4294967295"/>
          </p:nvPr>
        </p:nvSpPr>
        <p:spPr bwMode="auto">
          <a:xfrm>
            <a:off x="395288" y="476250"/>
            <a:ext cx="8389937" cy="930275"/>
          </a:xfrm>
          <a:prstGeom prst="rect">
            <a:avLst/>
          </a:prstGeom>
          <a:solidFill>
            <a:srgbClr val="FFFFFF"/>
          </a:solidFill>
          <a:ln>
            <a:miter lim="800000"/>
          </a:ln>
        </p:spPr>
        <p:txBody>
          <a:bodyPr/>
          <a:lstStyle/>
          <a:p>
            <a:pPr algn="ctr" eaLnBrk="1" hangingPunct="1"/>
            <a:r>
              <a:rPr lang="zh-CN" altLang="en-US" sz="4400" b="1" smtClean="0">
                <a:solidFill>
                  <a:srgbClr val="FF3300"/>
                </a:solidFill>
                <a:latin typeface="黑体" panose="02010609060101010101" pitchFamily="49" charset="-122"/>
                <a:ea typeface="黑体" panose="02010609060101010101" pitchFamily="49" charset="-122"/>
              </a:rPr>
              <a:t>一、中兽药的研发前景</a:t>
            </a:r>
          </a:p>
        </p:txBody>
      </p:sp>
      <p:sp>
        <p:nvSpPr>
          <p:cNvPr id="105481" name="直接连接符 149507"/>
          <p:cNvSpPr>
            <a:spLocks noChangeShapeType="1"/>
          </p:cNvSpPr>
          <p:nvPr/>
        </p:nvSpPr>
        <p:spPr bwMode="auto">
          <a:xfrm>
            <a:off x="881063" y="1314450"/>
            <a:ext cx="7416800" cy="0"/>
          </a:xfrm>
          <a:prstGeom prst="line">
            <a:avLst/>
          </a:prstGeom>
          <a:noFill/>
          <a:ln w="95250" cmpd="thinThick">
            <a:solidFill>
              <a:srgbClr val="000080"/>
            </a:solidFill>
            <a:round/>
          </a:ln>
        </p:spPr>
        <p:txBody>
          <a:bodyPr/>
          <a:lstStyle/>
          <a:p>
            <a:endParaRPr lang="zh-CN"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4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4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4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47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547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547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547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547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5479">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547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9" name="文本框 149505"/>
          <p:cNvSpPr txBox="1">
            <a:spLocks noChangeArrowheads="1"/>
          </p:cNvSpPr>
          <p:nvPr/>
        </p:nvSpPr>
        <p:spPr bwMode="auto">
          <a:xfrm>
            <a:off x="395288" y="1628775"/>
            <a:ext cx="8388350" cy="4687570"/>
          </a:xfrm>
          <a:prstGeom prst="rect">
            <a:avLst/>
          </a:prstGeom>
          <a:noFill/>
          <a:ln w="9525">
            <a:solidFill>
              <a:srgbClr val="0033CC"/>
            </a:solidFill>
            <a:miter lim="800000"/>
          </a:ln>
        </p:spPr>
        <p:txBody>
          <a:bodyPr>
            <a:spAutoFit/>
          </a:bodyPr>
          <a:lstStyle/>
          <a:p>
            <a:pPr marL="266700" indent="-266700">
              <a:lnSpc>
                <a:spcPct val="90000"/>
              </a:lnSpc>
              <a:spcBef>
                <a:spcPct val="40000"/>
              </a:spcBef>
              <a:spcAft>
                <a:spcPct val="5000"/>
              </a:spcAft>
              <a:buFont typeface="Arial" panose="020B0604020202020204" pitchFamily="34" charset="0"/>
              <a:buBlip>
                <a:blip r:embed="rId2"/>
              </a:buBlip>
            </a:pPr>
            <a:r>
              <a:rPr lang="zh-CN" altLang="en-US" sz="2400">
                <a:solidFill>
                  <a:srgbClr val="FF3300"/>
                </a:solidFill>
                <a:latin typeface="黑体" panose="02010609060101010101" pitchFamily="49" charset="-122"/>
                <a:ea typeface="黑体" panose="02010609060101010101" pitchFamily="49" charset="-122"/>
                <a:sym typeface="+mn-ea"/>
              </a:rPr>
              <a:t>这</a:t>
            </a:r>
            <a:r>
              <a:rPr lang="en-US" altLang="zh-CN" sz="2400">
                <a:solidFill>
                  <a:srgbClr val="FF3300"/>
                </a:solidFill>
                <a:latin typeface="黑体" panose="02010609060101010101" pitchFamily="49" charset="-122"/>
                <a:ea typeface="黑体" panose="02010609060101010101" pitchFamily="49" charset="-122"/>
                <a:sym typeface="+mn-ea"/>
              </a:rPr>
              <a:t>108</a:t>
            </a:r>
            <a:r>
              <a:rPr lang="zh-CN" altLang="en-US" sz="2400">
                <a:solidFill>
                  <a:srgbClr val="FF3300"/>
                </a:solidFill>
                <a:latin typeface="黑体" panose="02010609060101010101" pitchFamily="49" charset="-122"/>
                <a:ea typeface="黑体" panose="02010609060101010101" pitchFamily="49" charset="-122"/>
                <a:sym typeface="+mn-ea"/>
              </a:rPr>
              <a:t>个新中兽药，主要分布在以下几类：</a:t>
            </a:r>
          </a:p>
          <a:p>
            <a:pPr marL="266700" indent="-266700">
              <a:lnSpc>
                <a:spcPct val="120000"/>
              </a:lnSpc>
              <a:spcBef>
                <a:spcPct val="40000"/>
              </a:spcBef>
              <a:spcAft>
                <a:spcPct val="5000"/>
              </a:spcAft>
              <a:buFont typeface="Arial" panose="020B0604020202020204" pitchFamily="34" charset="0"/>
              <a:buBlip>
                <a:blip r:embed="rId2"/>
              </a:buBlip>
            </a:pPr>
            <a:r>
              <a:rPr lang="zh-CN" altLang="en-US" sz="2400">
                <a:solidFill>
                  <a:srgbClr val="0000CC"/>
                </a:solidFill>
                <a:latin typeface="黑体" panose="02010609060101010101" pitchFamily="49" charset="-122"/>
                <a:ea typeface="黑体" panose="02010609060101010101" pitchFamily="49" charset="-122"/>
                <a:sym typeface="+mn-ea"/>
              </a:rPr>
              <a:t>二、猪用产品</a:t>
            </a:r>
          </a:p>
          <a:p>
            <a:pPr marL="266700" indent="-266700">
              <a:lnSpc>
                <a:spcPct val="120000"/>
              </a:lnSpc>
              <a:spcBef>
                <a:spcPct val="40000"/>
              </a:spcBef>
              <a:spcAft>
                <a:spcPct val="5000"/>
              </a:spcAft>
              <a:buFont typeface="Arial" panose="020B0604020202020204" pitchFamily="34" charset="0"/>
              <a:buBlip>
                <a:blip r:embed="rId2"/>
              </a:buBlip>
            </a:pPr>
            <a:r>
              <a:rPr lang="en-US" altLang="zh-CN" sz="2400">
                <a:solidFill>
                  <a:srgbClr val="FF3300"/>
                </a:solidFill>
                <a:latin typeface="黑体" panose="02010609060101010101" pitchFamily="49" charset="-122"/>
                <a:ea typeface="黑体" panose="02010609060101010101" pitchFamily="49" charset="-122"/>
                <a:sym typeface="+mn-ea"/>
              </a:rPr>
              <a:t>1.</a:t>
            </a:r>
            <a:r>
              <a:rPr lang="zh-CN" altLang="en-US" sz="2400">
                <a:solidFill>
                  <a:srgbClr val="FF3300"/>
                </a:solidFill>
                <a:latin typeface="黑体" panose="02010609060101010101" pitchFamily="49" charset="-122"/>
                <a:ea typeface="黑体" panose="02010609060101010101" pitchFamily="49" charset="-122"/>
                <a:sym typeface="+mn-ea"/>
              </a:rPr>
              <a:t>温热感冒类：</a:t>
            </a:r>
            <a:r>
              <a:rPr lang="en-US" altLang="zh-CN" sz="2400">
                <a:solidFill>
                  <a:srgbClr val="0000CC"/>
                </a:solidFill>
                <a:latin typeface="仿宋" panose="02010609060101010101" charset="-122"/>
                <a:ea typeface="仿宋" panose="02010609060101010101" charset="-122"/>
                <a:sym typeface="+mn-ea"/>
              </a:rPr>
              <a:t>注射用双黄连（3</a:t>
            </a:r>
            <a:r>
              <a:rPr lang="zh-CN" altLang="en-US" sz="2400">
                <a:solidFill>
                  <a:srgbClr val="0000CC"/>
                </a:solidFill>
                <a:latin typeface="仿宋" panose="02010609060101010101" charset="-122"/>
                <a:ea typeface="仿宋" panose="02010609060101010101" charset="-122"/>
                <a:sym typeface="+mn-ea"/>
              </a:rPr>
              <a:t>味，</a:t>
            </a:r>
            <a:r>
              <a:rPr lang="en-US" altLang="zh-CN" sz="2400">
                <a:solidFill>
                  <a:srgbClr val="0000CC"/>
                </a:solidFill>
                <a:latin typeface="仿宋" panose="02010609060101010101" charset="-122"/>
                <a:ea typeface="仿宋" panose="02010609060101010101" charset="-122"/>
                <a:sym typeface="+mn-ea"/>
              </a:rPr>
              <a:t>2008</a:t>
            </a:r>
            <a:r>
              <a:rPr lang="zh-CN" altLang="en-US" sz="2400">
                <a:solidFill>
                  <a:srgbClr val="0000CC"/>
                </a:solidFill>
                <a:latin typeface="仿宋" panose="02010609060101010101" charset="-122"/>
                <a:ea typeface="仿宋" panose="02010609060101010101" charset="-122"/>
                <a:sym typeface="+mn-ea"/>
              </a:rPr>
              <a:t>，江西中成）</a:t>
            </a:r>
          </a:p>
          <a:p>
            <a:pPr marL="266700" indent="-266700">
              <a:lnSpc>
                <a:spcPct val="120000"/>
              </a:lnSpc>
              <a:spcBef>
                <a:spcPct val="40000"/>
              </a:spcBef>
              <a:spcAft>
                <a:spcPct val="5000"/>
              </a:spcAft>
              <a:buFont typeface="Arial" panose="020B0604020202020204" pitchFamily="34" charset="0"/>
              <a:buBlip>
                <a:blip r:embed="rId2"/>
              </a:buBlip>
            </a:pPr>
            <a:r>
              <a:rPr lang="en-US" altLang="zh-CN" sz="2400">
                <a:solidFill>
                  <a:srgbClr val="FF3300"/>
                </a:solidFill>
                <a:latin typeface="黑体" panose="02010609060101010101" pitchFamily="49" charset="-122"/>
                <a:ea typeface="黑体" panose="02010609060101010101" pitchFamily="49" charset="-122"/>
                <a:sym typeface="+mn-ea"/>
              </a:rPr>
              <a:t>2.</a:t>
            </a:r>
            <a:r>
              <a:rPr lang="zh-CN" altLang="en-US" sz="2400">
                <a:solidFill>
                  <a:srgbClr val="FF3300"/>
                </a:solidFill>
                <a:latin typeface="黑体" panose="02010609060101010101" pitchFamily="49" charset="-122"/>
                <a:ea typeface="黑体" panose="02010609060101010101" pitchFamily="49" charset="-122"/>
                <a:sym typeface="+mn-ea"/>
              </a:rPr>
              <a:t>呼吸道类：</a:t>
            </a:r>
            <a:r>
              <a:rPr lang="en-US" altLang="zh-CN" sz="2400">
                <a:solidFill>
                  <a:srgbClr val="0000CC"/>
                </a:solidFill>
                <a:latin typeface="仿宋" panose="02010609060101010101" charset="-122"/>
                <a:ea typeface="仿宋" panose="02010609060101010101" charset="-122"/>
                <a:sym typeface="+mn-ea"/>
              </a:rPr>
              <a:t>清肺颗粒（5味，</a:t>
            </a:r>
            <a:r>
              <a:rPr lang="zh-CN" altLang="en-US" sz="2400">
                <a:solidFill>
                  <a:srgbClr val="0000CC"/>
                </a:solidFill>
                <a:latin typeface="仿宋" panose="02010609060101010101" charset="-122"/>
                <a:ea typeface="仿宋" panose="02010609060101010101" charset="-122"/>
                <a:sym typeface="+mn-ea"/>
              </a:rPr>
              <a:t>200</a:t>
            </a:r>
            <a:r>
              <a:rPr lang="en-US" altLang="zh-CN" sz="2400">
                <a:solidFill>
                  <a:srgbClr val="0000CC"/>
                </a:solidFill>
                <a:latin typeface="仿宋" panose="02010609060101010101" charset="-122"/>
                <a:ea typeface="仿宋" panose="02010609060101010101" charset="-122"/>
                <a:sym typeface="+mn-ea"/>
              </a:rPr>
              <a:t>9</a:t>
            </a:r>
            <a:r>
              <a:rPr lang="zh-CN" altLang="en-US" sz="2400">
                <a:solidFill>
                  <a:srgbClr val="0000CC"/>
                </a:solidFill>
                <a:latin typeface="仿宋" panose="02010609060101010101" charset="-122"/>
                <a:ea typeface="仿宋" panose="02010609060101010101" charset="-122"/>
                <a:sym typeface="+mn-ea"/>
              </a:rPr>
              <a:t>，重庆方通药业）</a:t>
            </a:r>
          </a:p>
          <a:p>
            <a:pPr marL="266700" indent="-266700">
              <a:lnSpc>
                <a:spcPct val="120000"/>
              </a:lnSpc>
              <a:spcBef>
                <a:spcPct val="40000"/>
              </a:spcBef>
              <a:spcAft>
                <a:spcPct val="5000"/>
              </a:spcAft>
              <a:buFont typeface="Arial" panose="020B0604020202020204" pitchFamily="34" charset="0"/>
              <a:buBlip>
                <a:blip r:embed="rId2"/>
              </a:buBlip>
            </a:pPr>
            <a:r>
              <a:rPr lang="en-US" altLang="zh-CN" sz="2400">
                <a:solidFill>
                  <a:srgbClr val="FF3300"/>
                </a:solidFill>
                <a:latin typeface="黑体" panose="02010609060101010101" pitchFamily="49" charset="-122"/>
                <a:ea typeface="黑体" panose="02010609060101010101" pitchFamily="49" charset="-122"/>
                <a:sym typeface="+mn-ea"/>
              </a:rPr>
              <a:t>3.</a:t>
            </a:r>
            <a:r>
              <a:rPr lang="zh-CN" altLang="en-US" sz="2400">
                <a:solidFill>
                  <a:srgbClr val="FF3300"/>
                </a:solidFill>
                <a:latin typeface="黑体" panose="02010609060101010101" pitchFamily="49" charset="-122"/>
                <a:ea typeface="黑体" panose="02010609060101010101" pitchFamily="49" charset="-122"/>
                <a:sym typeface="+mn-ea"/>
              </a:rPr>
              <a:t>消化道类：</a:t>
            </a:r>
            <a:r>
              <a:rPr lang="en-US" altLang="zh-CN" sz="2400">
                <a:solidFill>
                  <a:srgbClr val="0000CC"/>
                </a:solidFill>
                <a:latin typeface="仿宋" panose="02010609060101010101" charset="-122"/>
                <a:ea typeface="仿宋" panose="02010609060101010101" charset="-122"/>
                <a:sym typeface="+mn-ea"/>
              </a:rPr>
              <a:t>金根注射用（2味，2008,</a:t>
            </a:r>
            <a:r>
              <a:rPr lang="zh-CN" altLang="en-US" sz="2400">
                <a:solidFill>
                  <a:srgbClr val="0000CC"/>
                </a:solidFill>
                <a:latin typeface="仿宋" panose="02010609060101010101" charset="-122"/>
                <a:ea typeface="仿宋" panose="02010609060101010101" charset="-122"/>
                <a:sym typeface="+mn-ea"/>
              </a:rPr>
              <a:t>重庆方通药业）</a:t>
            </a:r>
          </a:p>
          <a:p>
            <a:pPr marL="266700" indent="-266700">
              <a:lnSpc>
                <a:spcPct val="120000"/>
              </a:lnSpc>
              <a:spcBef>
                <a:spcPct val="40000"/>
              </a:spcBef>
              <a:spcAft>
                <a:spcPct val="5000"/>
              </a:spcAft>
              <a:buFont typeface="Arial" panose="020B0604020202020204" pitchFamily="34" charset="0"/>
              <a:buBlip>
                <a:blip r:embed="rId2"/>
              </a:buBlip>
            </a:pPr>
            <a:r>
              <a:rPr lang="zh-CN" altLang="en-US" sz="2400">
                <a:solidFill>
                  <a:srgbClr val="0000CC"/>
                </a:solidFill>
                <a:latin typeface="黑体" panose="02010609060101010101" pitchFamily="49" charset="-122"/>
                <a:ea typeface="黑体" panose="02010609060101010101" pitchFamily="49" charset="-122"/>
                <a:sym typeface="+mn-ea"/>
              </a:rPr>
              <a:t>三、猪鸡同用的产品</a:t>
            </a:r>
            <a:endParaRPr lang="zh-CN" altLang="en-US" sz="2400">
              <a:solidFill>
                <a:srgbClr val="0000CC"/>
              </a:solidFill>
              <a:latin typeface="仿宋" panose="02010609060101010101" charset="-122"/>
              <a:ea typeface="仿宋" panose="02010609060101010101" charset="-122"/>
              <a:sym typeface="+mn-ea"/>
            </a:endParaRPr>
          </a:p>
          <a:p>
            <a:pPr marL="266700" indent="-266700">
              <a:lnSpc>
                <a:spcPct val="120000"/>
              </a:lnSpc>
              <a:spcBef>
                <a:spcPct val="40000"/>
              </a:spcBef>
              <a:spcAft>
                <a:spcPct val="5000"/>
              </a:spcAft>
              <a:buFont typeface="Arial" panose="020B0604020202020204" pitchFamily="34" charset="0"/>
              <a:buBlip>
                <a:blip r:embed="rId2"/>
              </a:buBlip>
            </a:pPr>
            <a:r>
              <a:rPr lang="zh-CN" altLang="en-US" sz="2400">
                <a:solidFill>
                  <a:srgbClr val="FF3300"/>
                </a:solidFill>
                <a:latin typeface="黑体" panose="02010609060101010101" pitchFamily="49" charset="-122"/>
                <a:ea typeface="黑体" panose="02010609060101010101" pitchFamily="49" charset="-122"/>
                <a:sym typeface="+mn-ea"/>
              </a:rPr>
              <a:t>消化道类：</a:t>
            </a:r>
            <a:r>
              <a:rPr lang="en-US" altLang="zh-CN" sz="2400">
                <a:solidFill>
                  <a:srgbClr val="0000CC"/>
                </a:solidFill>
                <a:latin typeface="仿宋" panose="02010609060101010101" charset="-122"/>
                <a:ea typeface="仿宋" panose="02010609060101010101" charset="-122"/>
                <a:sym typeface="+mn-ea"/>
              </a:rPr>
              <a:t>黄芩解毒散（9味</a:t>
            </a:r>
            <a:r>
              <a:rPr lang="zh-CN" altLang="en-US" sz="2400">
                <a:solidFill>
                  <a:srgbClr val="0000CC"/>
                </a:solidFill>
                <a:latin typeface="仿宋" panose="02010609060101010101" charset="-122"/>
                <a:ea typeface="仿宋" panose="02010609060101010101" charset="-122"/>
                <a:sym typeface="+mn-ea"/>
              </a:rPr>
              <a:t>，2009，无锡正大）</a:t>
            </a:r>
            <a:endParaRPr lang="zh-CN" altLang="en-US" sz="2400">
              <a:solidFill>
                <a:srgbClr val="FF3300"/>
              </a:solidFill>
              <a:latin typeface="黑体" panose="02010609060101010101" pitchFamily="49" charset="-122"/>
              <a:ea typeface="黑体" panose="02010609060101010101" pitchFamily="49" charset="-122"/>
              <a:sym typeface="+mn-ea"/>
            </a:endParaRPr>
          </a:p>
          <a:p>
            <a:pPr marL="266700" indent="-266700">
              <a:lnSpc>
                <a:spcPct val="120000"/>
              </a:lnSpc>
              <a:spcBef>
                <a:spcPct val="40000"/>
              </a:spcBef>
              <a:spcAft>
                <a:spcPct val="5000"/>
              </a:spcAft>
              <a:buFont typeface="Arial" panose="020B0604020202020204" pitchFamily="34" charset="0"/>
              <a:buBlip>
                <a:blip r:embed="rId2"/>
              </a:buBlip>
            </a:pPr>
            <a:r>
              <a:rPr lang="en-US" altLang="zh-CN" sz="2400">
                <a:solidFill>
                  <a:srgbClr val="FF3300"/>
                </a:solidFill>
                <a:latin typeface="黑体" panose="02010609060101010101" pitchFamily="49" charset="-122"/>
                <a:ea typeface="黑体" panose="02010609060101010101" pitchFamily="49" charset="-122"/>
                <a:sym typeface="+mn-ea"/>
              </a:rPr>
              <a:t>          </a:t>
            </a:r>
            <a:r>
              <a:rPr lang="en-US" altLang="zh-CN" sz="2400">
                <a:solidFill>
                  <a:srgbClr val="0000CC"/>
                </a:solidFill>
                <a:latin typeface="仿宋" panose="02010609060101010101" charset="-122"/>
                <a:ea typeface="仿宋" panose="02010609060101010101" charset="-122"/>
                <a:sym typeface="+mn-ea"/>
              </a:rPr>
              <a:t>连参止痢颗粒（5</a:t>
            </a:r>
            <a:r>
              <a:rPr lang="zh-CN" altLang="en-US" sz="2400">
                <a:solidFill>
                  <a:srgbClr val="0000CC"/>
                </a:solidFill>
                <a:latin typeface="仿宋" panose="02010609060101010101" charset="-122"/>
                <a:ea typeface="仿宋" panose="02010609060101010101" charset="-122"/>
                <a:sym typeface="+mn-ea"/>
              </a:rPr>
              <a:t>味，201</a:t>
            </a:r>
            <a:r>
              <a:rPr lang="en-US" altLang="zh-CN" sz="2400">
                <a:solidFill>
                  <a:srgbClr val="0000CC"/>
                </a:solidFill>
                <a:latin typeface="仿宋" panose="02010609060101010101" charset="-122"/>
                <a:ea typeface="仿宋" panose="02010609060101010101" charset="-122"/>
                <a:sym typeface="+mn-ea"/>
              </a:rPr>
              <a:t>0</a:t>
            </a:r>
            <a:r>
              <a:rPr lang="zh-CN" altLang="en-US" sz="2400">
                <a:solidFill>
                  <a:srgbClr val="0000CC"/>
                </a:solidFill>
                <a:latin typeface="仿宋" panose="02010609060101010101" charset="-122"/>
                <a:ea typeface="仿宋" panose="02010609060101010101" charset="-122"/>
                <a:sym typeface="+mn-ea"/>
              </a:rPr>
              <a:t>，四川兽药监察所）</a:t>
            </a:r>
          </a:p>
        </p:txBody>
      </p:sp>
      <p:sp>
        <p:nvSpPr>
          <p:cNvPr id="105480" name="标题 149506"/>
          <p:cNvSpPr>
            <a:spLocks noGrp="1"/>
          </p:cNvSpPr>
          <p:nvPr>
            <p:ph type="title" idx="4294967295"/>
          </p:nvPr>
        </p:nvSpPr>
        <p:spPr bwMode="auto">
          <a:xfrm>
            <a:off x="395288" y="476250"/>
            <a:ext cx="8389937" cy="930275"/>
          </a:xfrm>
          <a:prstGeom prst="rect">
            <a:avLst/>
          </a:prstGeom>
          <a:solidFill>
            <a:srgbClr val="FFFFFF"/>
          </a:solidFill>
          <a:ln>
            <a:miter lim="800000"/>
          </a:ln>
        </p:spPr>
        <p:txBody>
          <a:bodyPr/>
          <a:lstStyle/>
          <a:p>
            <a:pPr algn="ctr" eaLnBrk="1" hangingPunct="1"/>
            <a:r>
              <a:rPr lang="zh-CN" altLang="en-US" sz="4400" b="1" smtClean="0">
                <a:solidFill>
                  <a:srgbClr val="FF3300"/>
                </a:solidFill>
                <a:latin typeface="黑体" panose="02010609060101010101" pitchFamily="49" charset="-122"/>
                <a:ea typeface="黑体" panose="02010609060101010101" pitchFamily="49" charset="-122"/>
              </a:rPr>
              <a:t>一、中兽药的研发前景</a:t>
            </a:r>
          </a:p>
        </p:txBody>
      </p:sp>
      <p:sp>
        <p:nvSpPr>
          <p:cNvPr id="105481" name="直接连接符 149507"/>
          <p:cNvSpPr>
            <a:spLocks noChangeShapeType="1"/>
          </p:cNvSpPr>
          <p:nvPr/>
        </p:nvSpPr>
        <p:spPr bwMode="auto">
          <a:xfrm>
            <a:off x="881063" y="1314450"/>
            <a:ext cx="7416800" cy="0"/>
          </a:xfrm>
          <a:prstGeom prst="line">
            <a:avLst/>
          </a:prstGeom>
          <a:noFill/>
          <a:ln w="95250" cmpd="thinThick">
            <a:solidFill>
              <a:srgbClr val="000080"/>
            </a:solidFill>
            <a:round/>
          </a:ln>
        </p:spPr>
        <p:txBody>
          <a:bodyPr/>
          <a:lstStyle/>
          <a:p>
            <a:endParaRPr lang="zh-CN"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47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47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47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47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547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54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9" name="文本框 149505"/>
          <p:cNvSpPr txBox="1">
            <a:spLocks noChangeArrowheads="1"/>
          </p:cNvSpPr>
          <p:nvPr/>
        </p:nvSpPr>
        <p:spPr bwMode="auto">
          <a:xfrm>
            <a:off x="395288" y="1628775"/>
            <a:ext cx="8388350" cy="4498340"/>
          </a:xfrm>
          <a:prstGeom prst="rect">
            <a:avLst/>
          </a:prstGeom>
          <a:noFill/>
          <a:ln w="9525">
            <a:solidFill>
              <a:srgbClr val="0033CC"/>
            </a:solidFill>
            <a:miter lim="800000"/>
          </a:ln>
        </p:spPr>
        <p:txBody>
          <a:bodyPr>
            <a:spAutoFit/>
          </a:bodyPr>
          <a:lstStyle/>
          <a:p>
            <a:pPr marL="266700" indent="-266700">
              <a:lnSpc>
                <a:spcPct val="80000"/>
              </a:lnSpc>
              <a:spcBef>
                <a:spcPct val="40000"/>
              </a:spcBef>
              <a:spcAft>
                <a:spcPct val="5000"/>
              </a:spcAft>
              <a:buFont typeface="Arial" panose="020B0604020202020204" pitchFamily="34" charset="0"/>
              <a:buBlip>
                <a:blip r:embed="rId2"/>
              </a:buBlip>
            </a:pPr>
            <a:r>
              <a:rPr lang="zh-CN" altLang="en-US" sz="2400">
                <a:solidFill>
                  <a:srgbClr val="FF3300"/>
                </a:solidFill>
                <a:latin typeface="黑体" panose="02010609060101010101" pitchFamily="49" charset="-122"/>
                <a:ea typeface="黑体" panose="02010609060101010101" pitchFamily="49" charset="-122"/>
                <a:sym typeface="+mn-ea"/>
              </a:rPr>
              <a:t>这</a:t>
            </a:r>
            <a:r>
              <a:rPr lang="en-US" altLang="zh-CN" sz="2400">
                <a:solidFill>
                  <a:srgbClr val="FF3300"/>
                </a:solidFill>
                <a:latin typeface="黑体" panose="02010609060101010101" pitchFamily="49" charset="-122"/>
                <a:ea typeface="黑体" panose="02010609060101010101" pitchFamily="49" charset="-122"/>
                <a:sym typeface="+mn-ea"/>
              </a:rPr>
              <a:t>108</a:t>
            </a:r>
            <a:r>
              <a:rPr lang="zh-CN" altLang="en-US" sz="2400">
                <a:solidFill>
                  <a:srgbClr val="FF3300"/>
                </a:solidFill>
                <a:latin typeface="黑体" panose="02010609060101010101" pitchFamily="49" charset="-122"/>
                <a:ea typeface="黑体" panose="02010609060101010101" pitchFamily="49" charset="-122"/>
                <a:sym typeface="+mn-ea"/>
              </a:rPr>
              <a:t>个新中兽药，主要分布在以下几类：</a:t>
            </a:r>
          </a:p>
          <a:p>
            <a:pPr marL="266700" indent="-266700">
              <a:lnSpc>
                <a:spcPct val="80000"/>
              </a:lnSpc>
              <a:spcBef>
                <a:spcPct val="40000"/>
              </a:spcBef>
              <a:spcAft>
                <a:spcPct val="5000"/>
              </a:spcAft>
              <a:buFont typeface="Arial" panose="020B0604020202020204" pitchFamily="34" charset="0"/>
              <a:buBlip>
                <a:blip r:embed="rId2"/>
              </a:buBlip>
            </a:pPr>
            <a:r>
              <a:rPr lang="zh-CN" altLang="en-US" sz="2400">
                <a:solidFill>
                  <a:srgbClr val="0000CC"/>
                </a:solidFill>
                <a:latin typeface="黑体" panose="02010609060101010101" pitchFamily="49" charset="-122"/>
                <a:ea typeface="黑体" panose="02010609060101010101" pitchFamily="49" charset="-122"/>
                <a:sym typeface="+mn-ea"/>
              </a:rPr>
              <a:t>四、奶牛用产品</a:t>
            </a:r>
            <a:endParaRPr lang="zh-CN" altLang="en-US" sz="2400">
              <a:solidFill>
                <a:srgbClr val="0000CC"/>
              </a:solidFill>
              <a:latin typeface="仿宋" panose="02010609060101010101" charset="-122"/>
              <a:ea typeface="仿宋" panose="02010609060101010101" charset="-122"/>
              <a:sym typeface="+mn-ea"/>
            </a:endParaRPr>
          </a:p>
          <a:p>
            <a:pPr marL="266700" indent="-266700">
              <a:lnSpc>
                <a:spcPct val="80000"/>
              </a:lnSpc>
              <a:spcBef>
                <a:spcPct val="40000"/>
              </a:spcBef>
              <a:spcAft>
                <a:spcPct val="5000"/>
              </a:spcAft>
              <a:buFont typeface="Arial" panose="020B0604020202020204" pitchFamily="34" charset="0"/>
              <a:buBlip>
                <a:blip r:embed="rId2"/>
              </a:buBlip>
            </a:pPr>
            <a:r>
              <a:rPr lang="en-US" altLang="zh-CN" sz="2400">
                <a:solidFill>
                  <a:srgbClr val="FF3300"/>
                </a:solidFill>
                <a:latin typeface="黑体" panose="02010609060101010101" pitchFamily="49" charset="-122"/>
                <a:ea typeface="黑体" panose="02010609060101010101" pitchFamily="49" charset="-122"/>
                <a:sym typeface="+mn-ea"/>
              </a:rPr>
              <a:t>1.</a:t>
            </a:r>
            <a:r>
              <a:rPr lang="zh-CN" altLang="en-US" sz="2400">
                <a:solidFill>
                  <a:srgbClr val="FF3300"/>
                </a:solidFill>
                <a:latin typeface="黑体" panose="02010609060101010101" pitchFamily="49" charset="-122"/>
                <a:ea typeface="黑体" panose="02010609060101010101" pitchFamily="49" charset="-122"/>
                <a:sym typeface="+mn-ea"/>
              </a:rPr>
              <a:t>乳房炎类：</a:t>
            </a:r>
            <a:r>
              <a:rPr lang="en-US" altLang="zh-CN" sz="2400">
                <a:solidFill>
                  <a:srgbClr val="0000CC"/>
                </a:solidFill>
                <a:latin typeface="仿宋" panose="02010609060101010101" charset="-122"/>
                <a:ea typeface="仿宋" panose="02010609060101010101" charset="-122"/>
                <a:sym typeface="+mn-ea"/>
              </a:rPr>
              <a:t>紫花诃子散（8味，20</a:t>
            </a:r>
            <a:r>
              <a:rPr lang="zh-CN" altLang="en-US" sz="2400">
                <a:solidFill>
                  <a:srgbClr val="0000CC"/>
                </a:solidFill>
                <a:latin typeface="仿宋" panose="02010609060101010101" charset="-122"/>
                <a:ea typeface="仿宋" panose="02010609060101010101" charset="-122"/>
                <a:sym typeface="+mn-ea"/>
              </a:rPr>
              <a:t>0</a:t>
            </a:r>
            <a:r>
              <a:rPr lang="en-US" altLang="zh-CN" sz="2400">
                <a:solidFill>
                  <a:srgbClr val="0000CC"/>
                </a:solidFill>
                <a:latin typeface="仿宋" panose="02010609060101010101" charset="-122"/>
                <a:ea typeface="仿宋" panose="02010609060101010101" charset="-122"/>
                <a:sym typeface="+mn-ea"/>
              </a:rPr>
              <a:t>7</a:t>
            </a:r>
            <a:r>
              <a:rPr lang="zh-CN" altLang="en-US" sz="2400">
                <a:solidFill>
                  <a:srgbClr val="0000CC"/>
                </a:solidFill>
                <a:latin typeface="仿宋" panose="02010609060101010101" charset="-122"/>
                <a:ea typeface="仿宋" panose="02010609060101010101" charset="-122"/>
                <a:sym typeface="+mn-ea"/>
              </a:rPr>
              <a:t>，天津瑞普）</a:t>
            </a:r>
          </a:p>
          <a:p>
            <a:pPr marL="266700" indent="-266700">
              <a:lnSpc>
                <a:spcPct val="80000"/>
              </a:lnSpc>
              <a:spcBef>
                <a:spcPct val="40000"/>
              </a:spcBef>
              <a:spcAft>
                <a:spcPct val="5000"/>
              </a:spcAft>
              <a:buFont typeface="Arial" panose="020B0604020202020204" pitchFamily="34" charset="0"/>
              <a:buBlip>
                <a:blip r:embed="rId2"/>
              </a:buBlip>
            </a:pPr>
            <a:r>
              <a:rPr lang="en-US" altLang="zh-CN" sz="2400">
                <a:solidFill>
                  <a:srgbClr val="FF3300"/>
                </a:solidFill>
                <a:latin typeface="黑体" panose="02010609060101010101" pitchFamily="49" charset="-122"/>
                <a:ea typeface="黑体" panose="02010609060101010101" pitchFamily="49" charset="-122"/>
                <a:sym typeface="+mn-ea"/>
              </a:rPr>
              <a:t>2.</a:t>
            </a:r>
            <a:r>
              <a:rPr lang="zh-CN" altLang="en-US" sz="2400">
                <a:solidFill>
                  <a:srgbClr val="FF3300"/>
                </a:solidFill>
                <a:latin typeface="黑体" panose="02010609060101010101" pitchFamily="49" charset="-122"/>
                <a:ea typeface="黑体" panose="02010609060101010101" pitchFamily="49" charset="-122"/>
                <a:sym typeface="+mn-ea"/>
              </a:rPr>
              <a:t>子宫炎类：</a:t>
            </a:r>
            <a:r>
              <a:rPr lang="en-US" altLang="zh-CN" sz="2400">
                <a:solidFill>
                  <a:srgbClr val="0000CC"/>
                </a:solidFill>
                <a:latin typeface="仿宋" panose="02010609060101010101" charset="-122"/>
                <a:ea typeface="仿宋" panose="02010609060101010101" charset="-122"/>
                <a:sym typeface="+mn-ea"/>
              </a:rPr>
              <a:t>山楂子宫注射液（1味,2006</a:t>
            </a:r>
            <a:r>
              <a:rPr lang="zh-CN" altLang="en-US" sz="2400">
                <a:solidFill>
                  <a:srgbClr val="0000CC"/>
                </a:solidFill>
                <a:latin typeface="仿宋" panose="02010609060101010101" charset="-122"/>
                <a:ea typeface="仿宋" panose="02010609060101010101" charset="-122"/>
                <a:sym typeface="+mn-ea"/>
              </a:rPr>
              <a:t>，北京绿业潮）；藿芪灌注液（</a:t>
            </a:r>
            <a:r>
              <a:rPr lang="en-US" altLang="zh-CN" sz="2400">
                <a:solidFill>
                  <a:srgbClr val="0000CC"/>
                </a:solidFill>
                <a:latin typeface="仿宋" panose="02010609060101010101" charset="-122"/>
                <a:ea typeface="仿宋" panose="02010609060101010101" charset="-122"/>
                <a:sym typeface="+mn-ea"/>
              </a:rPr>
              <a:t>2017</a:t>
            </a:r>
            <a:r>
              <a:rPr lang="zh-CN" altLang="en-US" sz="2400">
                <a:solidFill>
                  <a:srgbClr val="0000CC"/>
                </a:solidFill>
                <a:latin typeface="仿宋" panose="02010609060101010101" charset="-122"/>
                <a:ea typeface="仿宋" panose="02010609060101010101" charset="-122"/>
                <a:sym typeface="+mn-ea"/>
              </a:rPr>
              <a:t>，兰州牧药所）</a:t>
            </a:r>
            <a:endParaRPr lang="zh-CN" altLang="en-US" sz="2400">
              <a:solidFill>
                <a:srgbClr val="0000CC"/>
              </a:solidFill>
              <a:latin typeface="黑体" panose="02010609060101010101" pitchFamily="49" charset="-122"/>
              <a:ea typeface="黑体" panose="02010609060101010101" pitchFamily="49" charset="-122"/>
              <a:sym typeface="+mn-ea"/>
            </a:endParaRPr>
          </a:p>
          <a:p>
            <a:pPr marL="266700" indent="-266700">
              <a:lnSpc>
                <a:spcPct val="80000"/>
              </a:lnSpc>
              <a:spcBef>
                <a:spcPct val="40000"/>
              </a:spcBef>
              <a:spcAft>
                <a:spcPct val="5000"/>
              </a:spcAft>
              <a:buFont typeface="Arial" panose="020B0604020202020204" pitchFamily="34" charset="0"/>
              <a:buBlip>
                <a:blip r:embed="rId2"/>
              </a:buBlip>
            </a:pPr>
            <a:r>
              <a:rPr lang="zh-CN" altLang="en-US" sz="2400">
                <a:solidFill>
                  <a:srgbClr val="0000CC"/>
                </a:solidFill>
                <a:latin typeface="黑体" panose="02010609060101010101" pitchFamily="49" charset="-122"/>
                <a:ea typeface="黑体" panose="02010609060101010101" pitchFamily="49" charset="-122"/>
                <a:sym typeface="+mn-ea"/>
              </a:rPr>
              <a:t>五、其他产品</a:t>
            </a:r>
          </a:p>
          <a:p>
            <a:pPr marL="266700" indent="-266700">
              <a:lnSpc>
                <a:spcPct val="80000"/>
              </a:lnSpc>
              <a:spcBef>
                <a:spcPct val="40000"/>
              </a:spcBef>
              <a:spcAft>
                <a:spcPct val="5000"/>
              </a:spcAft>
              <a:buFont typeface="Arial" panose="020B0604020202020204" pitchFamily="34" charset="0"/>
              <a:buBlip>
                <a:blip r:embed="rId2"/>
              </a:buBlip>
            </a:pPr>
            <a:r>
              <a:rPr lang="en-US" altLang="zh-CN" sz="2400">
                <a:solidFill>
                  <a:srgbClr val="FF3300"/>
                </a:solidFill>
                <a:latin typeface="黑体" panose="02010609060101010101" pitchFamily="49" charset="-122"/>
                <a:ea typeface="黑体" panose="02010609060101010101" pitchFamily="49" charset="-122"/>
                <a:sym typeface="+mn-ea"/>
              </a:rPr>
              <a:t>1.</a:t>
            </a:r>
            <a:r>
              <a:rPr lang="zh-CN" altLang="en-US" sz="2400">
                <a:solidFill>
                  <a:srgbClr val="FF3300"/>
                </a:solidFill>
                <a:latin typeface="黑体" panose="02010609060101010101" pitchFamily="49" charset="-122"/>
                <a:ea typeface="黑体" panose="02010609060101010101" pitchFamily="49" charset="-122"/>
                <a:sym typeface="+mn-ea"/>
              </a:rPr>
              <a:t>淡水鱼细菌性败血症：</a:t>
            </a:r>
            <a:r>
              <a:rPr lang="en-US" altLang="zh-CN" sz="2400">
                <a:solidFill>
                  <a:srgbClr val="0000CC"/>
                </a:solidFill>
                <a:latin typeface="仿宋" panose="02010609060101010101" charset="-122"/>
                <a:ea typeface="仿宋" panose="02010609060101010101" charset="-122"/>
                <a:sym typeface="+mn-ea"/>
              </a:rPr>
              <a:t>大黄侧柏叶合剂（4味，2006</a:t>
            </a:r>
            <a:r>
              <a:rPr lang="zh-CN" altLang="en-US" sz="2400">
                <a:solidFill>
                  <a:srgbClr val="0000CC"/>
                </a:solidFill>
                <a:latin typeface="仿宋" panose="02010609060101010101" charset="-122"/>
                <a:ea typeface="仿宋" panose="02010609060101010101" charset="-122"/>
                <a:sym typeface="+mn-ea"/>
              </a:rPr>
              <a:t>，江苏倍康）</a:t>
            </a:r>
          </a:p>
          <a:p>
            <a:pPr marL="266700" indent="-266700">
              <a:lnSpc>
                <a:spcPct val="80000"/>
              </a:lnSpc>
              <a:spcBef>
                <a:spcPct val="40000"/>
              </a:spcBef>
              <a:spcAft>
                <a:spcPct val="5000"/>
              </a:spcAft>
              <a:buFont typeface="Arial" panose="020B0604020202020204" pitchFamily="34" charset="0"/>
              <a:buBlip>
                <a:blip r:embed="rId2"/>
              </a:buBlip>
            </a:pPr>
            <a:r>
              <a:rPr lang="en-US" altLang="zh-CN" sz="2400">
                <a:solidFill>
                  <a:srgbClr val="FF3300"/>
                </a:solidFill>
                <a:latin typeface="黑体" panose="02010609060101010101" pitchFamily="49" charset="-122"/>
                <a:ea typeface="黑体" panose="02010609060101010101" pitchFamily="49" charset="-122"/>
                <a:sym typeface="+mn-ea"/>
              </a:rPr>
              <a:t>2.</a:t>
            </a:r>
            <a:r>
              <a:rPr lang="zh-CN" altLang="en-US" sz="2400">
                <a:solidFill>
                  <a:srgbClr val="FF3300"/>
                </a:solidFill>
                <a:latin typeface="黑体" panose="02010609060101010101" pitchFamily="49" charset="-122"/>
                <a:ea typeface="黑体" panose="02010609060101010101" pitchFamily="49" charset="-122"/>
                <a:sym typeface="+mn-ea"/>
              </a:rPr>
              <a:t>蚕白僵病：</a:t>
            </a:r>
            <a:r>
              <a:rPr lang="en-US" altLang="zh-CN" sz="2400">
                <a:solidFill>
                  <a:srgbClr val="0000CC"/>
                </a:solidFill>
                <a:latin typeface="仿宋" panose="02010609060101010101" charset="-122"/>
                <a:ea typeface="仿宋" panose="02010609060101010101" charset="-122"/>
                <a:sym typeface="+mn-ea"/>
              </a:rPr>
              <a:t>仁香散（4味，</a:t>
            </a:r>
            <a:r>
              <a:rPr lang="zh-CN" altLang="en-US" sz="2400">
                <a:solidFill>
                  <a:srgbClr val="0000CC"/>
                </a:solidFill>
                <a:latin typeface="仿宋" panose="02010609060101010101" charset="-122"/>
                <a:ea typeface="仿宋" panose="02010609060101010101" charset="-122"/>
                <a:sym typeface="+mn-ea"/>
              </a:rPr>
              <a:t>200</a:t>
            </a:r>
            <a:r>
              <a:rPr lang="en-US" altLang="zh-CN" sz="2400">
                <a:solidFill>
                  <a:srgbClr val="0000CC"/>
                </a:solidFill>
                <a:latin typeface="仿宋" panose="02010609060101010101" charset="-122"/>
                <a:ea typeface="仿宋" panose="02010609060101010101" charset="-122"/>
                <a:sym typeface="+mn-ea"/>
              </a:rPr>
              <a:t>7</a:t>
            </a:r>
            <a:r>
              <a:rPr lang="zh-CN" altLang="en-US" sz="2400">
                <a:solidFill>
                  <a:srgbClr val="0000CC"/>
                </a:solidFill>
                <a:latin typeface="仿宋" panose="02010609060101010101" charset="-122"/>
                <a:ea typeface="仿宋" panose="02010609060101010101" charset="-122"/>
                <a:sym typeface="+mn-ea"/>
              </a:rPr>
              <a:t>，重庆方通药业）</a:t>
            </a:r>
          </a:p>
          <a:p>
            <a:pPr marL="266700" indent="-266700">
              <a:lnSpc>
                <a:spcPct val="80000"/>
              </a:lnSpc>
              <a:spcBef>
                <a:spcPct val="40000"/>
              </a:spcBef>
              <a:spcAft>
                <a:spcPct val="5000"/>
              </a:spcAft>
              <a:buFont typeface="Arial" panose="020B0604020202020204" pitchFamily="34" charset="0"/>
              <a:buBlip>
                <a:blip r:embed="rId2"/>
              </a:buBlip>
            </a:pPr>
            <a:r>
              <a:rPr lang="en-US" altLang="zh-CN" sz="2400">
                <a:solidFill>
                  <a:srgbClr val="FF3300"/>
                </a:solidFill>
                <a:latin typeface="黑体" panose="02010609060101010101" pitchFamily="49" charset="-122"/>
                <a:ea typeface="黑体" panose="02010609060101010101" pitchFamily="49" charset="-122"/>
                <a:sym typeface="+mn-ea"/>
              </a:rPr>
              <a:t>3.犬细小病毒：</a:t>
            </a:r>
            <a:r>
              <a:rPr lang="zh-CN" altLang="en-US" sz="2400">
                <a:solidFill>
                  <a:srgbClr val="0000CC"/>
                </a:solidFill>
                <a:latin typeface="仿宋" panose="02010609060101010101" charset="-122"/>
                <a:ea typeface="仿宋" panose="02010609060101010101" charset="-122"/>
                <a:sym typeface="+mn-ea"/>
              </a:rPr>
              <a:t>蜘蛛香胶囊（</a:t>
            </a:r>
            <a:r>
              <a:rPr lang="en-US" altLang="zh-CN" sz="2400">
                <a:solidFill>
                  <a:srgbClr val="0000CC"/>
                </a:solidFill>
                <a:latin typeface="仿宋" panose="02010609060101010101" charset="-122"/>
                <a:ea typeface="仿宋" panose="02010609060101010101" charset="-122"/>
                <a:sym typeface="+mn-ea"/>
              </a:rPr>
              <a:t>1</a:t>
            </a:r>
            <a:r>
              <a:rPr lang="zh-CN" altLang="en-US" sz="2400">
                <a:solidFill>
                  <a:srgbClr val="0000CC"/>
                </a:solidFill>
                <a:latin typeface="仿宋" panose="02010609060101010101" charset="-122"/>
                <a:ea typeface="仿宋" panose="02010609060101010101" charset="-122"/>
                <a:sym typeface="+mn-ea"/>
              </a:rPr>
              <a:t>味，</a:t>
            </a:r>
            <a:r>
              <a:rPr lang="en-US" altLang="zh-CN" sz="2400">
                <a:solidFill>
                  <a:srgbClr val="0000CC"/>
                </a:solidFill>
                <a:latin typeface="仿宋" panose="02010609060101010101" charset="-122"/>
                <a:ea typeface="仿宋" panose="02010609060101010101" charset="-122"/>
                <a:sym typeface="+mn-ea"/>
              </a:rPr>
              <a:t>2017</a:t>
            </a:r>
            <a:r>
              <a:rPr lang="zh-CN" altLang="en-US" sz="2400">
                <a:solidFill>
                  <a:srgbClr val="0000CC"/>
                </a:solidFill>
                <a:latin typeface="仿宋" panose="02010609060101010101" charset="-122"/>
                <a:ea typeface="仿宋" panose="02010609060101010101" charset="-122"/>
                <a:sym typeface="+mn-ea"/>
              </a:rPr>
              <a:t>，军科院兽医研究所）</a:t>
            </a:r>
          </a:p>
        </p:txBody>
      </p:sp>
      <p:sp>
        <p:nvSpPr>
          <p:cNvPr id="105480" name="标题 149506"/>
          <p:cNvSpPr>
            <a:spLocks noGrp="1"/>
          </p:cNvSpPr>
          <p:nvPr>
            <p:ph type="title" idx="4294967295"/>
          </p:nvPr>
        </p:nvSpPr>
        <p:spPr bwMode="auto">
          <a:xfrm>
            <a:off x="395288" y="476250"/>
            <a:ext cx="8389937" cy="930275"/>
          </a:xfrm>
          <a:prstGeom prst="rect">
            <a:avLst/>
          </a:prstGeom>
          <a:solidFill>
            <a:srgbClr val="FFFFFF"/>
          </a:solidFill>
          <a:ln>
            <a:miter lim="800000"/>
          </a:ln>
        </p:spPr>
        <p:txBody>
          <a:bodyPr/>
          <a:lstStyle/>
          <a:p>
            <a:pPr algn="ctr" eaLnBrk="1" hangingPunct="1"/>
            <a:r>
              <a:rPr lang="zh-CN" altLang="en-US" sz="4400" b="1" smtClean="0">
                <a:solidFill>
                  <a:srgbClr val="FF3300"/>
                </a:solidFill>
                <a:latin typeface="黑体" panose="02010609060101010101" pitchFamily="49" charset="-122"/>
                <a:ea typeface="黑体" panose="02010609060101010101" pitchFamily="49" charset="-122"/>
              </a:rPr>
              <a:t>一、中兽药的研发前景</a:t>
            </a:r>
          </a:p>
        </p:txBody>
      </p:sp>
      <p:sp>
        <p:nvSpPr>
          <p:cNvPr id="105481" name="直接连接符 149507"/>
          <p:cNvSpPr>
            <a:spLocks noChangeShapeType="1"/>
          </p:cNvSpPr>
          <p:nvPr/>
        </p:nvSpPr>
        <p:spPr bwMode="auto">
          <a:xfrm>
            <a:off x="881063" y="1314450"/>
            <a:ext cx="7416800" cy="0"/>
          </a:xfrm>
          <a:prstGeom prst="line">
            <a:avLst/>
          </a:prstGeom>
          <a:noFill/>
          <a:ln w="95250" cmpd="thinThick">
            <a:solidFill>
              <a:srgbClr val="000080"/>
            </a:solidFill>
            <a:round/>
          </a:ln>
        </p:spPr>
        <p:txBody>
          <a:bodyPr/>
          <a:lstStyle/>
          <a:p>
            <a:endParaRPr lang="zh-CN"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47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47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47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47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547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54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文本框 149505"/>
          <p:cNvSpPr txBox="1">
            <a:spLocks noChangeArrowheads="1"/>
          </p:cNvSpPr>
          <p:nvPr/>
        </p:nvSpPr>
        <p:spPr bwMode="auto">
          <a:xfrm>
            <a:off x="395288" y="1628775"/>
            <a:ext cx="8388350" cy="4464685"/>
          </a:xfrm>
          <a:prstGeom prst="rect">
            <a:avLst/>
          </a:prstGeom>
          <a:noFill/>
          <a:ln w="9525">
            <a:noFill/>
            <a:miter lim="800000"/>
          </a:ln>
        </p:spPr>
        <p:txBody>
          <a:bodyPr>
            <a:spAutoFit/>
          </a:bodyPr>
          <a:lstStyle/>
          <a:p>
            <a:pPr>
              <a:lnSpc>
                <a:spcPct val="110000"/>
              </a:lnSpc>
              <a:spcBef>
                <a:spcPct val="40000"/>
              </a:spcBef>
              <a:spcAft>
                <a:spcPct val="5000"/>
              </a:spcAft>
              <a:buFont typeface="Arial" panose="020B0604020202020204" pitchFamily="34" charset="0"/>
              <a:buBlip>
                <a:blip r:embed="rId2"/>
              </a:buBlip>
            </a:pPr>
            <a:r>
              <a:rPr lang="zh-CN" altLang="en-US" sz="3200">
                <a:solidFill>
                  <a:schemeClr val="hlink"/>
                </a:solidFill>
                <a:latin typeface="仿宋" panose="02010609060101010101" charset="-122"/>
                <a:ea typeface="仿宋" panose="02010609060101010101" charset="-122"/>
                <a:sym typeface="+mn-ea"/>
              </a:rPr>
              <a:t>由此可见，中兽药的研发远远不能满足养殖业的需求，而且目前的研发大多是低水平的重复，缺乏真正在中兽医理论指导下的过硬的拳头产品。</a:t>
            </a:r>
          </a:p>
          <a:p>
            <a:pPr>
              <a:lnSpc>
                <a:spcPct val="110000"/>
              </a:lnSpc>
              <a:spcBef>
                <a:spcPct val="40000"/>
              </a:spcBef>
              <a:spcAft>
                <a:spcPct val="5000"/>
              </a:spcAft>
              <a:buFont typeface="Arial" panose="020B0604020202020204" pitchFamily="34" charset="0"/>
              <a:buBlip>
                <a:blip r:embed="rId2"/>
              </a:buBlip>
            </a:pPr>
            <a:r>
              <a:rPr lang="zh-CN" altLang="en-US" sz="3200">
                <a:solidFill>
                  <a:schemeClr val="hlink"/>
                </a:solidFill>
                <a:latin typeface="仿宋" panose="02010609060101010101" charset="-122"/>
                <a:ea typeface="仿宋" panose="02010609060101010101" charset="-122"/>
                <a:sym typeface="+mn-ea"/>
              </a:rPr>
              <a:t>用中药的单体成分或某一有效部位制药，只能叫做“天然药物”！</a:t>
            </a:r>
          </a:p>
          <a:p>
            <a:pPr algn="ctr">
              <a:lnSpc>
                <a:spcPct val="90000"/>
              </a:lnSpc>
              <a:spcBef>
                <a:spcPct val="40000"/>
              </a:spcBef>
              <a:spcAft>
                <a:spcPct val="5000"/>
              </a:spcAft>
              <a:buFont typeface="Arial" panose="020B0604020202020204" pitchFamily="34" charset="0"/>
              <a:buBlip>
                <a:blip r:embed="rId2"/>
              </a:buBlip>
            </a:pPr>
            <a:r>
              <a:rPr lang="zh-CN" altLang="en-US" sz="4400">
                <a:solidFill>
                  <a:srgbClr val="FF3300"/>
                </a:solidFill>
                <a:latin typeface="黑体" panose="02010609060101010101" pitchFamily="49" charset="-122"/>
                <a:ea typeface="黑体" panose="02010609060101010101" pitchFamily="49" charset="-122"/>
                <a:sym typeface="+mn-ea"/>
              </a:rPr>
              <a:t>中兽药有着巨大的发展空间</a:t>
            </a:r>
            <a:r>
              <a:rPr lang="zh-CN" altLang="en-US" sz="4400">
                <a:solidFill>
                  <a:srgbClr val="FF3300"/>
                </a:solidFill>
                <a:latin typeface="仿宋" panose="02010609060101010101" charset="-122"/>
                <a:ea typeface="仿宋" panose="02010609060101010101" charset="-122"/>
                <a:sym typeface="+mn-ea"/>
              </a:rPr>
              <a:t>！</a:t>
            </a:r>
          </a:p>
        </p:txBody>
      </p:sp>
      <p:sp>
        <p:nvSpPr>
          <p:cNvPr id="159747" name="标题 149506"/>
          <p:cNvSpPr>
            <a:spLocks noGrp="1"/>
          </p:cNvSpPr>
          <p:nvPr>
            <p:ph type="title" idx="4294967295"/>
          </p:nvPr>
        </p:nvSpPr>
        <p:spPr bwMode="auto">
          <a:xfrm>
            <a:off x="395288" y="476250"/>
            <a:ext cx="8389937" cy="930275"/>
          </a:xfrm>
          <a:prstGeom prst="rect">
            <a:avLst/>
          </a:prstGeom>
          <a:solidFill>
            <a:srgbClr val="FFFFFF"/>
          </a:solidFill>
          <a:ln>
            <a:miter lim="800000"/>
          </a:ln>
        </p:spPr>
        <p:txBody>
          <a:bodyPr/>
          <a:lstStyle/>
          <a:p>
            <a:pPr algn="ctr" eaLnBrk="1" hangingPunct="1"/>
            <a:r>
              <a:rPr lang="zh-CN" altLang="en-US" sz="4400" b="1" smtClean="0">
                <a:solidFill>
                  <a:srgbClr val="FF3300"/>
                </a:solidFill>
                <a:latin typeface="黑体" panose="02010609060101010101" pitchFamily="49" charset="-122"/>
                <a:ea typeface="黑体" panose="02010609060101010101" pitchFamily="49" charset="-122"/>
              </a:rPr>
              <a:t>一、中兽药的研发前景</a:t>
            </a:r>
          </a:p>
        </p:txBody>
      </p:sp>
      <p:sp>
        <p:nvSpPr>
          <p:cNvPr id="159748" name="直接连接符 149507"/>
          <p:cNvSpPr>
            <a:spLocks noChangeShapeType="1"/>
          </p:cNvSpPr>
          <p:nvPr/>
        </p:nvSpPr>
        <p:spPr bwMode="auto">
          <a:xfrm>
            <a:off x="881063" y="1314450"/>
            <a:ext cx="7416800" cy="0"/>
          </a:xfrm>
          <a:prstGeom prst="line">
            <a:avLst/>
          </a:prstGeom>
          <a:noFill/>
          <a:ln w="95250" cmpd="thinThick">
            <a:solidFill>
              <a:srgbClr val="000080"/>
            </a:solidFill>
            <a:round/>
          </a:ln>
        </p:spPr>
        <p:txBody>
          <a:bodyPr/>
          <a:lstStyle/>
          <a:p>
            <a:endParaRPr lang="zh-CN" altLang="en-US"/>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51553"/>
          <p:cNvSpPr>
            <a:spLocks noGrp="1"/>
          </p:cNvSpPr>
          <p:nvPr>
            <p:ph type="title"/>
          </p:nvPr>
        </p:nvSpPr>
        <p:spPr bwMode="auto">
          <a:xfrm>
            <a:off x="1331913" y="549275"/>
            <a:ext cx="6624637" cy="849313"/>
          </a:xfrm>
          <a:noFill/>
          <a:ln>
            <a:miter lim="800000"/>
          </a:ln>
        </p:spPr>
        <p:txBody>
          <a:bodyPr vert="horz" wrap="square" lIns="91440" tIns="45720" rIns="91440" bIns="45720" numCol="1" anchor="t" anchorCtr="0" compatLnSpc="1"/>
          <a:lstStyle/>
          <a:p>
            <a:pPr algn="ctr" eaLnBrk="1" hangingPunct="1"/>
            <a:r>
              <a:rPr lang="zh-CN" altLang="en-US" sz="6000" b="1" smtClean="0">
                <a:solidFill>
                  <a:srgbClr val="FF3300"/>
                </a:solidFill>
                <a:latin typeface="黑体" panose="02010609060101010101" pitchFamily="49" charset="-122"/>
                <a:ea typeface="黑体" panose="02010609060101010101" pitchFamily="49" charset="-122"/>
              </a:rPr>
              <a:t> 报告提纲</a:t>
            </a:r>
          </a:p>
        </p:txBody>
      </p:sp>
      <p:sp>
        <p:nvSpPr>
          <p:cNvPr id="16386" name="矩形 151554"/>
          <p:cNvSpPr>
            <a:spLocks noChangeArrowheads="1"/>
          </p:cNvSpPr>
          <p:nvPr/>
        </p:nvSpPr>
        <p:spPr bwMode="auto">
          <a:xfrm>
            <a:off x="611188" y="1857375"/>
            <a:ext cx="7993062" cy="2460625"/>
          </a:xfrm>
          <a:prstGeom prst="rect">
            <a:avLst/>
          </a:prstGeom>
          <a:noFill/>
          <a:ln w="9525">
            <a:noFill/>
            <a:miter lim="800000"/>
          </a:ln>
        </p:spPr>
        <p:txBody>
          <a:bodyPr lIns="92075" tIns="46038" rIns="92075" bIns="46038"/>
          <a:lstStyle/>
          <a:p>
            <a:pPr marL="271780" indent="-271780">
              <a:spcBef>
                <a:spcPct val="30000"/>
              </a:spcBef>
              <a:buClr>
                <a:schemeClr val="hlink"/>
              </a:buClr>
              <a:buSzPct val="70000"/>
              <a:buFont typeface="Wingdings" panose="05000000000000000000" pitchFamily="2" charset="2"/>
              <a:buNone/>
            </a:pPr>
            <a:r>
              <a:rPr lang="zh-CN" altLang="en-US" sz="4000">
                <a:solidFill>
                  <a:schemeClr val="hlink"/>
                </a:solidFill>
                <a:latin typeface="黑体" panose="02010609060101010101" pitchFamily="49" charset="-122"/>
                <a:ea typeface="黑体" panose="02010609060101010101" pitchFamily="49" charset="-122"/>
              </a:rPr>
              <a:t>一、中兽药研发的前景</a:t>
            </a:r>
          </a:p>
          <a:p>
            <a:pPr marL="271780" indent="-271780">
              <a:spcBef>
                <a:spcPct val="30000"/>
              </a:spcBef>
              <a:buClr>
                <a:schemeClr val="hlink"/>
              </a:buClr>
              <a:buSzPct val="70000"/>
              <a:buFont typeface="Wingdings" panose="05000000000000000000" pitchFamily="2" charset="2"/>
              <a:buNone/>
            </a:pPr>
            <a:r>
              <a:rPr lang="zh-CN" altLang="en-US" sz="4000">
                <a:solidFill>
                  <a:schemeClr val="hlink"/>
                </a:solidFill>
                <a:latin typeface="黑体" panose="02010609060101010101" pitchFamily="49" charset="-122"/>
                <a:ea typeface="黑体" panose="02010609060101010101" pitchFamily="49" charset="-122"/>
              </a:rPr>
              <a:t>二、研发过程中的注意事项</a:t>
            </a:r>
          </a:p>
          <a:p>
            <a:pPr marL="271780" indent="-271780">
              <a:spcBef>
                <a:spcPct val="30000"/>
              </a:spcBef>
              <a:buClr>
                <a:schemeClr val="hlink"/>
              </a:buClr>
              <a:buSzPct val="70000"/>
              <a:buFont typeface="Wingdings" panose="05000000000000000000" pitchFamily="2" charset="2"/>
              <a:buNone/>
            </a:pPr>
            <a:r>
              <a:rPr lang="zh-CN" altLang="en-US" sz="4000">
                <a:solidFill>
                  <a:schemeClr val="hlink"/>
                </a:solidFill>
                <a:latin typeface="黑体" panose="02010609060101010101" pitchFamily="49" charset="-122"/>
                <a:ea typeface="黑体" panose="02010609060101010101" pitchFamily="49" charset="-122"/>
              </a:rPr>
              <a:t>三、中兽药研发方向</a:t>
            </a:r>
          </a:p>
        </p:txBody>
      </p:sp>
      <p:sp>
        <p:nvSpPr>
          <p:cNvPr id="16387" name="直接连接符 151555"/>
          <p:cNvSpPr>
            <a:spLocks noChangeShapeType="1"/>
          </p:cNvSpPr>
          <p:nvPr/>
        </p:nvSpPr>
        <p:spPr bwMode="auto">
          <a:xfrm>
            <a:off x="900113" y="1557338"/>
            <a:ext cx="7416800" cy="0"/>
          </a:xfrm>
          <a:prstGeom prst="line">
            <a:avLst/>
          </a:prstGeom>
          <a:noFill/>
          <a:ln w="95250" cmpd="thinThick">
            <a:solidFill>
              <a:srgbClr val="000080"/>
            </a:solidFill>
            <a:round/>
          </a:ln>
        </p:spPr>
        <p:txBody>
          <a:bodyPr/>
          <a:lstStyle/>
          <a:p>
            <a:endParaRPr lang="zh-CN" altLang="en-US"/>
          </a:p>
        </p:txBody>
      </p:sp>
      <p:pic>
        <p:nvPicPr>
          <p:cNvPr id="16388" name="图片 151556" descr="校徽 正式2"/>
          <p:cNvPicPr>
            <a:picLocks noChangeAspect="1"/>
          </p:cNvPicPr>
          <p:nvPr/>
        </p:nvPicPr>
        <p:blipFill>
          <a:blip r:embed="rId2"/>
          <a:srcRect/>
          <a:stretch>
            <a:fillRect/>
          </a:stretch>
        </p:blipFill>
        <p:spPr bwMode="auto">
          <a:xfrm>
            <a:off x="179388" y="188913"/>
            <a:ext cx="1079500" cy="1079500"/>
          </a:xfrm>
          <a:prstGeom prst="rect">
            <a:avLst/>
          </a:prstGeom>
          <a:noFill/>
          <a:ln w="9525">
            <a:noFill/>
            <a:miter lim="800000"/>
            <a:headEnd/>
            <a:tailEnd/>
          </a:ln>
        </p:spPr>
      </p:pic>
      <p:pic>
        <p:nvPicPr>
          <p:cNvPr id="16389" name="图片 151557" descr="145631_204722473177_2"/>
          <p:cNvPicPr>
            <a:picLocks noChangeAspect="1"/>
          </p:cNvPicPr>
          <p:nvPr/>
        </p:nvPicPr>
        <p:blipFill>
          <a:blip r:embed="rId3"/>
          <a:srcRect l="24594" r="17274" b="7588"/>
          <a:stretch>
            <a:fillRect/>
          </a:stretch>
        </p:blipFill>
        <p:spPr bwMode="auto">
          <a:xfrm>
            <a:off x="755650" y="4437063"/>
            <a:ext cx="1895475" cy="2260600"/>
          </a:xfrm>
          <a:prstGeom prst="rect">
            <a:avLst/>
          </a:prstGeom>
          <a:noFill/>
          <a:ln w="9525">
            <a:noFill/>
            <a:miter lim="800000"/>
            <a:headEnd/>
            <a:tailEnd/>
          </a:ln>
        </p:spPr>
      </p:pic>
      <p:pic>
        <p:nvPicPr>
          <p:cNvPr id="16390" name="图片 151558" descr="10070519012460"/>
          <p:cNvPicPr>
            <a:picLocks noChangeAspect="1"/>
          </p:cNvPicPr>
          <p:nvPr/>
        </p:nvPicPr>
        <p:blipFill>
          <a:blip r:embed="rId4"/>
          <a:srcRect/>
          <a:stretch>
            <a:fillRect/>
          </a:stretch>
        </p:blipFill>
        <p:spPr bwMode="auto">
          <a:xfrm>
            <a:off x="2843213" y="4437063"/>
            <a:ext cx="3730625" cy="2208212"/>
          </a:xfrm>
          <a:prstGeom prst="rect">
            <a:avLst/>
          </a:prstGeom>
          <a:noFill/>
          <a:ln w="9525">
            <a:noFill/>
            <a:miter lim="800000"/>
            <a:headEnd/>
            <a:tailEnd/>
          </a:ln>
        </p:spPr>
      </p:pic>
      <p:pic>
        <p:nvPicPr>
          <p:cNvPr id="16391" name="图片 151559" descr="6635582_162426331189_2"/>
          <p:cNvPicPr>
            <a:picLocks noChangeAspect="1"/>
          </p:cNvPicPr>
          <p:nvPr/>
        </p:nvPicPr>
        <p:blipFill>
          <a:blip r:embed="rId5"/>
          <a:srcRect l="45734" t="40094" r="8492"/>
          <a:stretch>
            <a:fillRect/>
          </a:stretch>
        </p:blipFill>
        <p:spPr bwMode="auto">
          <a:xfrm>
            <a:off x="6732588" y="4437063"/>
            <a:ext cx="1871662" cy="223202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标题 152577"/>
          <p:cNvSpPr>
            <a:spLocks noGrp="1"/>
          </p:cNvSpPr>
          <p:nvPr>
            <p:ph type="title"/>
          </p:nvPr>
        </p:nvSpPr>
        <p:spPr bwMode="auto">
          <a:xfrm>
            <a:off x="684213" y="549275"/>
            <a:ext cx="7775575" cy="706438"/>
          </a:xfrm>
          <a:noFill/>
          <a:ln>
            <a:miter lim="800000"/>
          </a:ln>
        </p:spPr>
        <p:txBody>
          <a:bodyPr vert="horz" wrap="square" lIns="91440" tIns="45720" rIns="91440" bIns="45720" numCol="1" anchor="t" anchorCtr="0" compatLnSpc="1"/>
          <a:lstStyle/>
          <a:p>
            <a:pPr algn="ctr" eaLnBrk="1" hangingPunct="1"/>
            <a:r>
              <a:rPr lang="zh-CN" altLang="en-US" sz="4400" b="1" smtClean="0">
                <a:solidFill>
                  <a:srgbClr val="FF0000"/>
                </a:solidFill>
                <a:latin typeface="黑体" panose="02010609060101010101" pitchFamily="49" charset="-122"/>
                <a:ea typeface="黑体" panose="02010609060101010101" pitchFamily="49" charset="-122"/>
              </a:rPr>
              <a:t>二、中兽药研发应注意的问题</a:t>
            </a:r>
          </a:p>
        </p:txBody>
      </p:sp>
      <p:sp>
        <p:nvSpPr>
          <p:cNvPr id="110594" name="矩形 152578"/>
          <p:cNvSpPr>
            <a:spLocks noChangeArrowheads="1"/>
          </p:cNvSpPr>
          <p:nvPr/>
        </p:nvSpPr>
        <p:spPr bwMode="auto">
          <a:xfrm>
            <a:off x="900113" y="1916113"/>
            <a:ext cx="7488237" cy="4321175"/>
          </a:xfrm>
          <a:prstGeom prst="rect">
            <a:avLst/>
          </a:prstGeom>
          <a:noFill/>
          <a:ln w="28575">
            <a:solidFill>
              <a:schemeClr val="hlink"/>
            </a:solidFill>
            <a:miter lim="800000"/>
          </a:ln>
        </p:spPr>
        <p:txBody>
          <a:bodyPr lIns="92075" tIns="46038" rIns="92075" bIns="46038"/>
          <a:lstStyle/>
          <a:p>
            <a:pPr marL="1260475" indent="-1260475">
              <a:lnSpc>
                <a:spcPct val="120000"/>
              </a:lnSpc>
              <a:spcBef>
                <a:spcPct val="20000"/>
              </a:spcBef>
              <a:buClr>
                <a:schemeClr val="hlink"/>
              </a:buClr>
              <a:buSzPct val="70000"/>
              <a:buFont typeface="Wingdings" panose="05000000000000000000" pitchFamily="2" charset="2"/>
              <a:buNone/>
            </a:pPr>
            <a:r>
              <a:rPr lang="zh-CN" altLang="en-US" sz="2400">
                <a:solidFill>
                  <a:schemeClr val="hlink"/>
                </a:solidFill>
              </a:rPr>
              <a:t>（一）以中兽医的整体观念指导组方</a:t>
            </a:r>
          </a:p>
          <a:p>
            <a:pPr marL="1260475" indent="-1260475">
              <a:lnSpc>
                <a:spcPct val="120000"/>
              </a:lnSpc>
              <a:spcBef>
                <a:spcPct val="20000"/>
              </a:spcBef>
              <a:buClr>
                <a:schemeClr val="hlink"/>
              </a:buClr>
              <a:buSzPct val="70000"/>
              <a:buFont typeface="Wingdings" panose="05000000000000000000" pitchFamily="2" charset="2"/>
              <a:buNone/>
            </a:pPr>
            <a:r>
              <a:rPr lang="zh-CN" altLang="en-US" sz="2400">
                <a:solidFill>
                  <a:schemeClr val="hlink"/>
                </a:solidFill>
              </a:rPr>
              <a:t>（二）以辨证思维确定主治</a:t>
            </a:r>
          </a:p>
          <a:p>
            <a:pPr marL="1260475" indent="-1260475">
              <a:lnSpc>
                <a:spcPct val="120000"/>
              </a:lnSpc>
              <a:spcBef>
                <a:spcPct val="20000"/>
              </a:spcBef>
              <a:buClr>
                <a:schemeClr val="hlink"/>
              </a:buClr>
              <a:buSzPct val="70000"/>
              <a:buFont typeface="Wingdings" panose="05000000000000000000" pitchFamily="2" charset="2"/>
              <a:buNone/>
            </a:pPr>
            <a:r>
              <a:rPr lang="zh-CN" altLang="en-US" sz="2400">
                <a:solidFill>
                  <a:schemeClr val="hlink"/>
                </a:solidFill>
              </a:rPr>
              <a:t>（三）以机体为核心注重中药对机体的调节作用</a:t>
            </a:r>
          </a:p>
          <a:p>
            <a:pPr marL="1260475" indent="-1260475">
              <a:lnSpc>
                <a:spcPct val="120000"/>
              </a:lnSpc>
              <a:spcBef>
                <a:spcPct val="20000"/>
              </a:spcBef>
              <a:buClr>
                <a:schemeClr val="hlink"/>
              </a:buClr>
              <a:buSzPct val="70000"/>
              <a:buFont typeface="Wingdings" panose="05000000000000000000" pitchFamily="2" charset="2"/>
              <a:buNone/>
            </a:pPr>
            <a:r>
              <a:rPr lang="zh-CN" altLang="en-US" sz="2400">
                <a:solidFill>
                  <a:schemeClr val="hlink"/>
                </a:solidFill>
              </a:rPr>
              <a:t>（四）以全成分入药为主，注重中药的组合效应</a:t>
            </a:r>
          </a:p>
          <a:p>
            <a:pPr marL="1260475" indent="-1260475">
              <a:lnSpc>
                <a:spcPct val="120000"/>
              </a:lnSpc>
              <a:spcBef>
                <a:spcPct val="20000"/>
              </a:spcBef>
              <a:buClr>
                <a:schemeClr val="hlink"/>
              </a:buClr>
              <a:buSzPct val="70000"/>
              <a:buFont typeface="Wingdings" panose="05000000000000000000" pitchFamily="2" charset="2"/>
              <a:buNone/>
            </a:pPr>
            <a:r>
              <a:rPr lang="zh-CN" altLang="en-US" sz="2400">
                <a:solidFill>
                  <a:schemeClr val="hlink"/>
                </a:solidFill>
              </a:rPr>
              <a:t>（五）尽量应用中药相须、相使的药对</a:t>
            </a:r>
          </a:p>
          <a:p>
            <a:pPr marL="1260475" indent="-1260475">
              <a:lnSpc>
                <a:spcPct val="120000"/>
              </a:lnSpc>
              <a:spcBef>
                <a:spcPct val="20000"/>
              </a:spcBef>
              <a:buClr>
                <a:schemeClr val="hlink"/>
              </a:buClr>
              <a:buSzPct val="70000"/>
              <a:buFont typeface="Wingdings" panose="05000000000000000000" pitchFamily="2" charset="2"/>
              <a:buNone/>
            </a:pPr>
            <a:r>
              <a:rPr lang="zh-CN" altLang="en-US" sz="2400">
                <a:solidFill>
                  <a:schemeClr val="hlink"/>
                </a:solidFill>
              </a:rPr>
              <a:t>（六）选择合理的剂型</a:t>
            </a:r>
          </a:p>
          <a:p>
            <a:pPr marL="1260475" indent="-1260475">
              <a:lnSpc>
                <a:spcPct val="120000"/>
              </a:lnSpc>
              <a:spcBef>
                <a:spcPct val="20000"/>
              </a:spcBef>
              <a:buClr>
                <a:schemeClr val="hlink"/>
              </a:buClr>
              <a:buSzPct val="70000"/>
              <a:buFont typeface="Wingdings" panose="05000000000000000000" pitchFamily="2" charset="2"/>
              <a:buNone/>
            </a:pPr>
            <a:r>
              <a:rPr lang="zh-CN" altLang="en-US" sz="2400">
                <a:solidFill>
                  <a:schemeClr val="hlink"/>
                </a:solidFill>
              </a:rPr>
              <a:t>（七）勿生搬人药制剂</a:t>
            </a:r>
          </a:p>
          <a:p>
            <a:pPr marL="1260475" indent="-1260475">
              <a:lnSpc>
                <a:spcPct val="120000"/>
              </a:lnSpc>
              <a:spcBef>
                <a:spcPct val="20000"/>
              </a:spcBef>
              <a:buClr>
                <a:schemeClr val="hlink"/>
              </a:buClr>
              <a:buSzPct val="70000"/>
              <a:buFont typeface="Wingdings" panose="05000000000000000000" pitchFamily="2" charset="2"/>
              <a:buNone/>
            </a:pPr>
            <a:r>
              <a:rPr lang="zh-CN" altLang="en-US" sz="2400">
                <a:solidFill>
                  <a:schemeClr val="hlink"/>
                </a:solidFill>
              </a:rPr>
              <a:t>（八）临床试验病例的诊断和纳入标准</a:t>
            </a:r>
          </a:p>
        </p:txBody>
      </p:sp>
      <p:sp>
        <p:nvSpPr>
          <p:cNvPr id="110595" name="直接连接符 152579"/>
          <p:cNvSpPr>
            <a:spLocks noChangeShapeType="1"/>
          </p:cNvSpPr>
          <p:nvPr/>
        </p:nvSpPr>
        <p:spPr bwMode="auto">
          <a:xfrm>
            <a:off x="900113" y="1557338"/>
            <a:ext cx="7416800" cy="0"/>
          </a:xfrm>
          <a:prstGeom prst="line">
            <a:avLst/>
          </a:prstGeom>
          <a:noFill/>
          <a:ln w="95250" cmpd="thinThick">
            <a:solidFill>
              <a:srgbClr val="000080"/>
            </a:solidFill>
            <a:round/>
          </a:ln>
        </p:spPr>
        <p:txBody>
          <a:bodyPr/>
          <a:lstStyle/>
          <a:p>
            <a:endParaRPr lang="zh-CN" altLang="en-US"/>
          </a:p>
        </p:txBody>
      </p:sp>
      <p:sp>
        <p:nvSpPr>
          <p:cNvPr id="110596" name="矩形 152590"/>
          <p:cNvSpPr>
            <a:spLocks noChangeAspect="1"/>
          </p:cNvSpPr>
          <p:nvPr/>
        </p:nvSpPr>
        <p:spPr bwMode="auto">
          <a:xfrm>
            <a:off x="4419600" y="3276600"/>
            <a:ext cx="304800" cy="304800"/>
          </a:xfrm>
          <a:prstGeom prst="rect">
            <a:avLst/>
          </a:prstGeom>
          <a:noFill/>
          <a:ln w="9525">
            <a:noFill/>
            <a:miter lim="800000"/>
          </a:ln>
        </p:spPr>
        <p:txBody>
          <a:bodyPr/>
          <a:lstStyle/>
          <a:p>
            <a:pPr>
              <a:buFont typeface="Arial" panose="020B0604020202020204" pitchFamily="34" charset="0"/>
              <a:buNone/>
            </a:pPr>
            <a:endParaRPr lang="zh-CN" altLang="en-US" sz="2800"/>
          </a:p>
        </p:txBody>
      </p:sp>
      <p:sp>
        <p:nvSpPr>
          <p:cNvPr id="110597" name="矩形 152592"/>
          <p:cNvSpPr>
            <a:spLocks noChangeAspect="1"/>
          </p:cNvSpPr>
          <p:nvPr/>
        </p:nvSpPr>
        <p:spPr bwMode="auto">
          <a:xfrm>
            <a:off x="4419600" y="3276600"/>
            <a:ext cx="304800" cy="304800"/>
          </a:xfrm>
          <a:prstGeom prst="rect">
            <a:avLst/>
          </a:prstGeom>
          <a:noFill/>
          <a:ln w="9525">
            <a:noFill/>
            <a:miter lim="800000"/>
          </a:ln>
        </p:spPr>
        <p:txBody>
          <a:bodyPr/>
          <a:lstStyle/>
          <a:p>
            <a:pPr>
              <a:buFont typeface="Arial" panose="020B0604020202020204" pitchFamily="34" charset="0"/>
              <a:buNone/>
            </a:pPr>
            <a:endParaRPr lang="zh-CN" altLang="en-US" sz="2800"/>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标题 226305"/>
          <p:cNvSpPr>
            <a:spLocks noGrp="1"/>
          </p:cNvSpPr>
          <p:nvPr>
            <p:ph type="title"/>
          </p:nvPr>
        </p:nvSpPr>
        <p:spPr bwMode="auto">
          <a:xfrm>
            <a:off x="250825" y="404813"/>
            <a:ext cx="8497888" cy="777875"/>
          </a:xfrm>
          <a:noFill/>
          <a:ln>
            <a:miter lim="800000"/>
          </a:ln>
        </p:spPr>
        <p:txBody>
          <a:bodyPr vert="horz" wrap="square" lIns="91440" tIns="45720" rIns="91440" bIns="45720" numCol="1" anchor="t" anchorCtr="0" compatLnSpc="1"/>
          <a:lstStyle/>
          <a:p>
            <a:pPr algn="ctr" eaLnBrk="1" hangingPunct="1"/>
            <a:r>
              <a:rPr lang="zh-CN" altLang="en-US" b="1" smtClean="0">
                <a:solidFill>
                  <a:srgbClr val="FF0000"/>
                </a:solidFill>
              </a:rPr>
              <a:t>（一）以中兽医的整体观念指导组方</a:t>
            </a:r>
          </a:p>
        </p:txBody>
      </p:sp>
      <p:sp>
        <p:nvSpPr>
          <p:cNvPr id="111618" name="矩形 226306"/>
          <p:cNvSpPr>
            <a:spLocks noChangeArrowheads="1"/>
          </p:cNvSpPr>
          <p:nvPr/>
        </p:nvSpPr>
        <p:spPr bwMode="auto">
          <a:xfrm>
            <a:off x="827088" y="1773238"/>
            <a:ext cx="7561262" cy="4105275"/>
          </a:xfrm>
          <a:prstGeom prst="rect">
            <a:avLst/>
          </a:prstGeom>
          <a:noFill/>
          <a:ln w="28575">
            <a:solidFill>
              <a:schemeClr val="hlink"/>
            </a:solidFill>
            <a:miter lim="800000"/>
          </a:ln>
        </p:spPr>
        <p:txBody>
          <a:bodyPr lIns="92075" tIns="46038" rIns="92075" bIns="46038"/>
          <a:lstStyle/>
          <a:p>
            <a:pPr>
              <a:lnSpc>
                <a:spcPct val="120000"/>
              </a:lnSpc>
              <a:spcBef>
                <a:spcPct val="20000"/>
              </a:spcBef>
              <a:buClr>
                <a:schemeClr val="hlink"/>
              </a:buClr>
              <a:buSzPct val="70000"/>
              <a:buFont typeface="Wingdings" panose="05000000000000000000" pitchFamily="2" charset="2"/>
              <a:buNone/>
            </a:pPr>
            <a:r>
              <a:rPr lang="zh-CN" altLang="en-US" sz="2800">
                <a:solidFill>
                  <a:schemeClr val="hlink"/>
                </a:solidFill>
              </a:rPr>
              <a:t>      中（兽）医学在防治疾病过程中特别注重机体的</a:t>
            </a:r>
            <a:r>
              <a:rPr lang="zh-CN" altLang="en-US" sz="2800">
                <a:solidFill>
                  <a:srgbClr val="FF0000"/>
                </a:solidFill>
              </a:rPr>
              <a:t>整体性</a:t>
            </a:r>
            <a:r>
              <a:rPr lang="zh-CN" altLang="en-US" sz="2800">
                <a:solidFill>
                  <a:schemeClr val="hlink"/>
                </a:solidFill>
              </a:rPr>
              <a:t>。</a:t>
            </a:r>
          </a:p>
          <a:p>
            <a:pPr>
              <a:lnSpc>
                <a:spcPct val="120000"/>
              </a:lnSpc>
              <a:spcBef>
                <a:spcPct val="20000"/>
              </a:spcBef>
              <a:buClr>
                <a:schemeClr val="hlink"/>
              </a:buClr>
              <a:buSzPct val="70000"/>
              <a:buFont typeface="Wingdings" panose="05000000000000000000" pitchFamily="2" charset="2"/>
              <a:buNone/>
            </a:pPr>
            <a:r>
              <a:rPr lang="zh-CN" altLang="en-US" sz="2800">
                <a:solidFill>
                  <a:schemeClr val="hlink"/>
                </a:solidFill>
              </a:rPr>
              <a:t>      西（兽）医学在防治疾病过程中特别注重发病部位的</a:t>
            </a:r>
            <a:r>
              <a:rPr lang="zh-CN" altLang="en-US" sz="2800">
                <a:solidFill>
                  <a:srgbClr val="FF0000"/>
                </a:solidFill>
              </a:rPr>
              <a:t>具体、明确性</a:t>
            </a:r>
            <a:r>
              <a:rPr lang="zh-CN" altLang="en-US" sz="2800">
                <a:solidFill>
                  <a:schemeClr val="hlink"/>
                </a:solidFill>
              </a:rPr>
              <a:t>。</a:t>
            </a:r>
          </a:p>
          <a:p>
            <a:pPr>
              <a:lnSpc>
                <a:spcPct val="120000"/>
              </a:lnSpc>
              <a:spcBef>
                <a:spcPct val="20000"/>
              </a:spcBef>
              <a:buClr>
                <a:schemeClr val="hlink"/>
              </a:buClr>
              <a:buSzPct val="70000"/>
              <a:buFont typeface="Wingdings" panose="05000000000000000000" pitchFamily="2" charset="2"/>
              <a:buNone/>
            </a:pPr>
            <a:r>
              <a:rPr lang="zh-CN" altLang="en-US" sz="2800">
                <a:solidFill>
                  <a:schemeClr val="hlink"/>
                </a:solidFill>
              </a:rPr>
              <a:t>       中、西医诊治方法截然不同。中医通过</a:t>
            </a:r>
            <a:r>
              <a:rPr lang="zh-CN" altLang="en-US" sz="2800">
                <a:solidFill>
                  <a:srgbClr val="FF3300"/>
                </a:solidFill>
              </a:rPr>
              <a:t>发散思维</a:t>
            </a:r>
            <a:r>
              <a:rPr lang="zh-CN" altLang="en-US" sz="2800">
                <a:solidFill>
                  <a:schemeClr val="hlink"/>
                </a:solidFill>
              </a:rPr>
              <a:t>考虑全身，西医通过</a:t>
            </a:r>
            <a:r>
              <a:rPr lang="zh-CN" altLang="en-US" sz="2800">
                <a:solidFill>
                  <a:srgbClr val="FF3300"/>
                </a:solidFill>
              </a:rPr>
              <a:t>收缩思维</a:t>
            </a:r>
            <a:r>
              <a:rPr lang="zh-CN" altLang="en-US" sz="2800">
                <a:solidFill>
                  <a:schemeClr val="hlink"/>
                </a:solidFill>
              </a:rPr>
              <a:t>确定明确的发病部位。</a:t>
            </a:r>
          </a:p>
        </p:txBody>
      </p:sp>
      <p:sp>
        <p:nvSpPr>
          <p:cNvPr id="111619" name="直接连接符 226307"/>
          <p:cNvSpPr>
            <a:spLocks noChangeShapeType="1"/>
          </p:cNvSpPr>
          <p:nvPr/>
        </p:nvSpPr>
        <p:spPr bwMode="auto">
          <a:xfrm>
            <a:off x="900113" y="1484313"/>
            <a:ext cx="7416800" cy="0"/>
          </a:xfrm>
          <a:prstGeom prst="line">
            <a:avLst/>
          </a:prstGeom>
          <a:noFill/>
          <a:ln w="95250" cmpd="thinThick">
            <a:solidFill>
              <a:srgbClr val="000080"/>
            </a:solidFill>
            <a:round/>
          </a:ln>
        </p:spPr>
        <p:txBody>
          <a:bodyPr/>
          <a:lstStyle/>
          <a:p>
            <a:endParaRPr lang="zh-CN"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6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标题 227329"/>
          <p:cNvSpPr>
            <a:spLocks noGrp="1"/>
          </p:cNvSpPr>
          <p:nvPr>
            <p:ph type="title"/>
          </p:nvPr>
        </p:nvSpPr>
        <p:spPr bwMode="auto">
          <a:xfrm>
            <a:off x="1258888" y="476250"/>
            <a:ext cx="7200900" cy="706438"/>
          </a:xfrm>
          <a:noFill/>
          <a:ln>
            <a:miter lim="800000"/>
          </a:ln>
        </p:spPr>
        <p:txBody>
          <a:bodyPr vert="horz" wrap="square" lIns="91440" tIns="45720" rIns="91440" bIns="45720" numCol="1" anchor="t" anchorCtr="0" compatLnSpc="1"/>
          <a:lstStyle/>
          <a:p>
            <a:pPr algn="ctr" eaLnBrk="1" hangingPunct="1"/>
            <a:r>
              <a:rPr lang="zh-CN" altLang="en-US" sz="4400" b="1" smtClean="0">
                <a:solidFill>
                  <a:srgbClr val="FF0000"/>
                </a:solidFill>
                <a:latin typeface="黑体" panose="02010609060101010101" pitchFamily="49" charset="-122"/>
                <a:ea typeface="黑体" panose="02010609060101010101" pitchFamily="49" charset="-122"/>
              </a:rPr>
              <a:t>（一）整体与局部</a:t>
            </a:r>
          </a:p>
        </p:txBody>
      </p:sp>
      <p:sp>
        <p:nvSpPr>
          <p:cNvPr id="115714" name="直接连接符 227331"/>
          <p:cNvSpPr>
            <a:spLocks noChangeShapeType="1"/>
          </p:cNvSpPr>
          <p:nvPr/>
        </p:nvSpPr>
        <p:spPr bwMode="auto">
          <a:xfrm>
            <a:off x="900113" y="1268413"/>
            <a:ext cx="7416800" cy="0"/>
          </a:xfrm>
          <a:prstGeom prst="line">
            <a:avLst/>
          </a:prstGeom>
          <a:noFill/>
          <a:ln w="95250" cmpd="thinThick">
            <a:solidFill>
              <a:srgbClr val="000080"/>
            </a:solidFill>
            <a:round/>
          </a:ln>
        </p:spPr>
        <p:txBody>
          <a:bodyPr/>
          <a:lstStyle/>
          <a:p>
            <a:endParaRPr lang="zh-CN" altLang="en-US"/>
          </a:p>
        </p:txBody>
      </p:sp>
      <p:pic>
        <p:nvPicPr>
          <p:cNvPr id="115715" name="图片 227332" descr="校徽 正式2"/>
          <p:cNvPicPr>
            <a:picLocks noChangeAspect="1"/>
          </p:cNvPicPr>
          <p:nvPr/>
        </p:nvPicPr>
        <p:blipFill>
          <a:blip r:embed="rId2"/>
          <a:srcRect/>
          <a:stretch>
            <a:fillRect/>
          </a:stretch>
        </p:blipFill>
        <p:spPr bwMode="auto">
          <a:xfrm>
            <a:off x="179388" y="188913"/>
            <a:ext cx="1079500" cy="1079500"/>
          </a:xfrm>
          <a:prstGeom prst="rect">
            <a:avLst/>
          </a:prstGeom>
          <a:noFill/>
          <a:ln w="9525">
            <a:noFill/>
            <a:miter lim="800000"/>
            <a:headEnd/>
            <a:tailEnd/>
          </a:ln>
        </p:spPr>
      </p:pic>
      <p:pic>
        <p:nvPicPr>
          <p:cNvPr id="115716" name="图片 227335" descr="4b2b1849ed9262a0c5070"/>
          <p:cNvPicPr>
            <a:picLocks noChangeAspect="1"/>
          </p:cNvPicPr>
          <p:nvPr/>
        </p:nvPicPr>
        <p:blipFill>
          <a:blip r:embed="rId3"/>
          <a:srcRect/>
          <a:stretch>
            <a:fillRect/>
          </a:stretch>
        </p:blipFill>
        <p:spPr bwMode="auto">
          <a:xfrm>
            <a:off x="2309495" y="1783715"/>
            <a:ext cx="6247130" cy="4220210"/>
          </a:xfrm>
          <a:prstGeom prst="rect">
            <a:avLst/>
          </a:prstGeom>
          <a:noFill/>
          <a:ln w="9525">
            <a:noFill/>
            <a:miter lim="800000"/>
            <a:headEnd/>
            <a:tailEnd/>
          </a:ln>
        </p:spPr>
      </p:pic>
      <p:sp>
        <p:nvSpPr>
          <p:cNvPr id="2" name="文本框 1"/>
          <p:cNvSpPr txBox="1"/>
          <p:nvPr/>
        </p:nvSpPr>
        <p:spPr>
          <a:xfrm>
            <a:off x="740410" y="2398078"/>
            <a:ext cx="1455420" cy="2061210"/>
          </a:xfrm>
          <a:prstGeom prst="rect">
            <a:avLst/>
          </a:prstGeom>
          <a:noFill/>
          <a:ln w="28575" cmpd="sng">
            <a:solidFill>
              <a:schemeClr val="accent1">
                <a:shade val="50000"/>
              </a:schemeClr>
            </a:solidFill>
            <a:prstDash val="sysDot"/>
          </a:ln>
        </p:spPr>
        <p:txBody>
          <a:bodyPr wrap="square" rtlCol="0">
            <a:spAutoFit/>
          </a:bodyPr>
          <a:lstStyle/>
          <a:p>
            <a:r>
              <a:rPr lang="zh-CN" altLang="en-US" sz="3200">
                <a:solidFill>
                  <a:srgbClr val="0000CC"/>
                </a:solidFill>
              </a:rPr>
              <a:t>高血压基因研究之争的启示</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标题 229377"/>
          <p:cNvSpPr>
            <a:spLocks noGrp="1"/>
          </p:cNvSpPr>
          <p:nvPr>
            <p:ph type="title"/>
          </p:nvPr>
        </p:nvSpPr>
        <p:spPr bwMode="auto">
          <a:xfrm>
            <a:off x="1258888" y="476250"/>
            <a:ext cx="7561262" cy="706438"/>
          </a:xfrm>
          <a:noFill/>
          <a:ln>
            <a:miter lim="800000"/>
          </a:ln>
        </p:spPr>
        <p:txBody>
          <a:bodyPr vert="horz" wrap="square" lIns="91440" tIns="45720" rIns="91440" bIns="45720" numCol="1" anchor="t" anchorCtr="0" compatLnSpc="1"/>
          <a:lstStyle/>
          <a:p>
            <a:pPr algn="ctr" eaLnBrk="1" hangingPunct="1"/>
            <a:r>
              <a:rPr lang="zh-CN" altLang="en-US" b="1" smtClean="0">
                <a:solidFill>
                  <a:srgbClr val="FF0000"/>
                </a:solidFill>
              </a:rPr>
              <a:t>再如</a:t>
            </a:r>
            <a:r>
              <a:rPr lang="zh-CN" altLang="en-US" b="1" smtClean="0">
                <a:solidFill>
                  <a:schemeClr val="hlink"/>
                </a:solidFill>
              </a:rPr>
              <a:t>：足底按摩进行全身保健；</a:t>
            </a:r>
          </a:p>
        </p:txBody>
      </p:sp>
      <p:sp>
        <p:nvSpPr>
          <p:cNvPr id="113666" name="矩形 229378"/>
          <p:cNvSpPr>
            <a:spLocks noChangeArrowheads="1"/>
          </p:cNvSpPr>
          <p:nvPr/>
        </p:nvSpPr>
        <p:spPr bwMode="auto">
          <a:xfrm>
            <a:off x="539750" y="1557338"/>
            <a:ext cx="7777163" cy="1366837"/>
          </a:xfrm>
          <a:prstGeom prst="rect">
            <a:avLst/>
          </a:prstGeom>
          <a:noFill/>
          <a:ln w="28575">
            <a:noFill/>
            <a:miter lim="800000"/>
          </a:ln>
        </p:spPr>
        <p:txBody>
          <a:bodyPr lIns="92075" tIns="46038" rIns="92075" bIns="46038"/>
          <a:lstStyle/>
          <a:p>
            <a:pPr>
              <a:lnSpc>
                <a:spcPct val="120000"/>
              </a:lnSpc>
              <a:spcBef>
                <a:spcPct val="20000"/>
              </a:spcBef>
              <a:buClr>
                <a:schemeClr val="hlink"/>
              </a:buClr>
              <a:buSzPct val="70000"/>
              <a:buFont typeface="Wingdings" panose="05000000000000000000" pitchFamily="2" charset="2"/>
              <a:buNone/>
            </a:pPr>
            <a:r>
              <a:rPr lang="zh-CN" altLang="en-US" sz="2800">
                <a:solidFill>
                  <a:schemeClr val="hlink"/>
                </a:solidFill>
              </a:rPr>
              <a:t>肛泰治痔疮；宝宝一贴灵治疗腹泻等西医往往难以理解。</a:t>
            </a:r>
          </a:p>
        </p:txBody>
      </p:sp>
      <p:sp>
        <p:nvSpPr>
          <p:cNvPr id="113667" name="直接连接符 229379"/>
          <p:cNvSpPr>
            <a:spLocks noChangeShapeType="1"/>
          </p:cNvSpPr>
          <p:nvPr/>
        </p:nvSpPr>
        <p:spPr bwMode="auto">
          <a:xfrm>
            <a:off x="900113" y="1268413"/>
            <a:ext cx="7416800" cy="0"/>
          </a:xfrm>
          <a:prstGeom prst="line">
            <a:avLst/>
          </a:prstGeom>
          <a:noFill/>
          <a:ln w="95250" cmpd="thinThick">
            <a:solidFill>
              <a:srgbClr val="000080"/>
            </a:solidFill>
            <a:round/>
          </a:ln>
        </p:spPr>
        <p:txBody>
          <a:bodyPr/>
          <a:lstStyle/>
          <a:p>
            <a:endParaRPr lang="zh-CN" altLang="en-US"/>
          </a:p>
        </p:txBody>
      </p:sp>
      <p:pic>
        <p:nvPicPr>
          <p:cNvPr id="113668" name="图片 229403" descr="52f253c4de3f4"/>
          <p:cNvPicPr>
            <a:picLocks noChangeAspect="1"/>
          </p:cNvPicPr>
          <p:nvPr/>
        </p:nvPicPr>
        <p:blipFill>
          <a:blip r:embed="rId2"/>
          <a:srcRect b="7631"/>
          <a:stretch>
            <a:fillRect/>
          </a:stretch>
        </p:blipFill>
        <p:spPr bwMode="auto">
          <a:xfrm>
            <a:off x="0" y="1557338"/>
            <a:ext cx="9048750" cy="5300662"/>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标题 230401"/>
          <p:cNvSpPr>
            <a:spLocks noGrp="1"/>
          </p:cNvSpPr>
          <p:nvPr>
            <p:ph type="title"/>
          </p:nvPr>
        </p:nvSpPr>
        <p:spPr bwMode="auto">
          <a:xfrm>
            <a:off x="250825" y="836613"/>
            <a:ext cx="8642350" cy="1439862"/>
          </a:xfrm>
          <a:noFill/>
          <a:ln>
            <a:miter lim="800000"/>
          </a:ln>
        </p:spPr>
        <p:txBody>
          <a:bodyPr vert="horz" wrap="square" lIns="91440" tIns="45720" rIns="91440" bIns="45720" numCol="1" anchor="t" anchorCtr="0" compatLnSpc="1"/>
          <a:lstStyle/>
          <a:p>
            <a:pPr algn="ctr" eaLnBrk="1" hangingPunct="1">
              <a:lnSpc>
                <a:spcPct val="110000"/>
              </a:lnSpc>
            </a:pPr>
            <a:r>
              <a:rPr lang="zh-CN" altLang="en-US" b="1" smtClean="0">
                <a:solidFill>
                  <a:srgbClr val="FF0000"/>
                </a:solidFill>
              </a:rPr>
              <a:t>再如</a:t>
            </a:r>
            <a:r>
              <a:rPr lang="zh-CN" altLang="en-US" b="1" smtClean="0">
                <a:solidFill>
                  <a:schemeClr val="hlink"/>
                </a:solidFill>
              </a:rPr>
              <a:t>：肛泰治痔疮；宝宝一贴灵治疗腹泻。西医难以理解</a:t>
            </a:r>
          </a:p>
        </p:txBody>
      </p:sp>
      <p:pic>
        <p:nvPicPr>
          <p:cNvPr id="114690" name="图片 230407" descr="9e37accf8d93f8f2a02ce0f3bceacda9_367_252"/>
          <p:cNvPicPr>
            <a:picLocks noChangeAspect="1"/>
          </p:cNvPicPr>
          <p:nvPr/>
        </p:nvPicPr>
        <p:blipFill>
          <a:blip r:embed="rId2"/>
          <a:srcRect/>
          <a:stretch>
            <a:fillRect/>
          </a:stretch>
        </p:blipFill>
        <p:spPr bwMode="auto">
          <a:xfrm>
            <a:off x="0" y="3068638"/>
            <a:ext cx="4467225" cy="3067050"/>
          </a:xfrm>
          <a:prstGeom prst="rect">
            <a:avLst/>
          </a:prstGeom>
          <a:noFill/>
          <a:ln w="9525">
            <a:noFill/>
            <a:miter lim="800000"/>
            <a:headEnd/>
            <a:tailEnd/>
          </a:ln>
        </p:spPr>
      </p:pic>
      <p:pic>
        <p:nvPicPr>
          <p:cNvPr id="114691" name="图片 230409" descr="20080423182205yy960"/>
          <p:cNvPicPr>
            <a:picLocks noChangeAspect="1"/>
          </p:cNvPicPr>
          <p:nvPr/>
        </p:nvPicPr>
        <p:blipFill>
          <a:blip r:embed="rId3"/>
          <a:srcRect t="14824"/>
          <a:stretch>
            <a:fillRect/>
          </a:stretch>
        </p:blipFill>
        <p:spPr bwMode="auto">
          <a:xfrm>
            <a:off x="4427538" y="3068638"/>
            <a:ext cx="4716462" cy="3155950"/>
          </a:xfrm>
          <a:prstGeom prst="rect">
            <a:avLst/>
          </a:prstGeom>
          <a:noFill/>
          <a:ln w="9525">
            <a:noFill/>
            <a:miter lim="800000"/>
            <a:headEnd/>
            <a:tailEnd/>
          </a:ln>
        </p:spPr>
      </p:pic>
      <p:sp>
        <p:nvSpPr>
          <p:cNvPr id="114692" name="直接连接符 230410"/>
          <p:cNvSpPr>
            <a:spLocks noChangeShapeType="1"/>
          </p:cNvSpPr>
          <p:nvPr/>
        </p:nvSpPr>
        <p:spPr bwMode="auto">
          <a:xfrm>
            <a:off x="684213" y="2420938"/>
            <a:ext cx="7416800" cy="0"/>
          </a:xfrm>
          <a:prstGeom prst="line">
            <a:avLst/>
          </a:prstGeom>
          <a:noFill/>
          <a:ln w="95250" cmpd="thinThick">
            <a:solidFill>
              <a:srgbClr val="000080"/>
            </a:solidFill>
            <a:round/>
          </a:ln>
        </p:spPr>
        <p:txBody>
          <a:bodyPr/>
          <a:lstStyle/>
          <a:p>
            <a:endParaRPr lang="zh-CN" altLang="en-US"/>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标题 228353"/>
          <p:cNvSpPr>
            <a:spLocks noGrp="1"/>
          </p:cNvSpPr>
          <p:nvPr>
            <p:ph type="title"/>
          </p:nvPr>
        </p:nvSpPr>
        <p:spPr bwMode="auto">
          <a:xfrm>
            <a:off x="395288" y="404813"/>
            <a:ext cx="8497887" cy="649287"/>
          </a:xfrm>
          <a:noFill/>
          <a:ln>
            <a:miter lim="800000"/>
          </a:ln>
        </p:spPr>
        <p:txBody>
          <a:bodyPr vert="horz" wrap="square" lIns="91440" tIns="45720" rIns="91440" bIns="45720" numCol="1" anchor="t" anchorCtr="0" compatLnSpc="1"/>
          <a:lstStyle/>
          <a:p>
            <a:pPr algn="ctr" eaLnBrk="1" hangingPunct="1"/>
            <a:r>
              <a:rPr lang="zh-CN" altLang="en-US" b="1" smtClean="0">
                <a:solidFill>
                  <a:srgbClr val="FF0000"/>
                </a:solidFill>
              </a:rPr>
              <a:t>（一）以中兽医的整体观念指导组方</a:t>
            </a:r>
          </a:p>
        </p:txBody>
      </p:sp>
      <p:sp>
        <p:nvSpPr>
          <p:cNvPr id="112642" name="矩形 228354"/>
          <p:cNvSpPr>
            <a:spLocks noChangeArrowheads="1"/>
          </p:cNvSpPr>
          <p:nvPr/>
        </p:nvSpPr>
        <p:spPr bwMode="auto">
          <a:xfrm>
            <a:off x="900113" y="1773238"/>
            <a:ext cx="4319587" cy="3384550"/>
          </a:xfrm>
          <a:prstGeom prst="rect">
            <a:avLst/>
          </a:prstGeom>
          <a:noFill/>
          <a:ln w="28575">
            <a:solidFill>
              <a:srgbClr val="FF6600"/>
            </a:solidFill>
            <a:miter lim="800000"/>
          </a:ln>
        </p:spPr>
        <p:txBody>
          <a:bodyPr lIns="92075" tIns="46038" rIns="92075" bIns="46038"/>
          <a:lstStyle/>
          <a:p>
            <a:pPr>
              <a:lnSpc>
                <a:spcPct val="120000"/>
              </a:lnSpc>
              <a:spcBef>
                <a:spcPct val="20000"/>
              </a:spcBef>
              <a:buClr>
                <a:schemeClr val="hlink"/>
              </a:buClr>
              <a:buSzPct val="70000"/>
              <a:buFont typeface="Wingdings" panose="05000000000000000000" pitchFamily="2" charset="2"/>
              <a:buNone/>
            </a:pPr>
            <a:r>
              <a:rPr lang="zh-CN" altLang="en-US" sz="2800">
                <a:solidFill>
                  <a:srgbClr val="FF0000"/>
                </a:solidFill>
              </a:rPr>
              <a:t>      例如</a:t>
            </a:r>
            <a:r>
              <a:rPr lang="zh-CN" altLang="en-US" sz="2800">
                <a:solidFill>
                  <a:schemeClr val="hlink"/>
                </a:solidFill>
              </a:rPr>
              <a:t>，鸡呼吸道病例的治疗：</a:t>
            </a:r>
          </a:p>
          <a:p>
            <a:pPr>
              <a:lnSpc>
                <a:spcPct val="120000"/>
              </a:lnSpc>
              <a:spcBef>
                <a:spcPct val="20000"/>
              </a:spcBef>
              <a:buClr>
                <a:schemeClr val="hlink"/>
              </a:buClr>
              <a:buSzPct val="70000"/>
              <a:buFont typeface="Wingdings" panose="05000000000000000000" pitchFamily="2" charset="2"/>
              <a:buNone/>
            </a:pPr>
            <a:r>
              <a:rPr lang="zh-CN" altLang="en-US" sz="2400">
                <a:solidFill>
                  <a:schemeClr val="hlink"/>
                </a:solidFill>
              </a:rPr>
              <a:t>      </a:t>
            </a:r>
            <a:r>
              <a:rPr lang="zh-CN" altLang="en-US" sz="2800">
                <a:solidFill>
                  <a:schemeClr val="bg2"/>
                </a:solidFill>
              </a:rPr>
              <a:t>西医认为是呼吸道系统炎症引起，故常常只对呼吸道进行抗菌消炎、退热。</a:t>
            </a:r>
            <a:endParaRPr lang="zh-CN" altLang="en-US" sz="2800">
              <a:solidFill>
                <a:schemeClr val="hlink"/>
              </a:solidFill>
            </a:endParaRPr>
          </a:p>
        </p:txBody>
      </p:sp>
      <p:sp>
        <p:nvSpPr>
          <p:cNvPr id="112643" name="直接连接符 228355"/>
          <p:cNvSpPr>
            <a:spLocks noChangeShapeType="1"/>
          </p:cNvSpPr>
          <p:nvPr/>
        </p:nvSpPr>
        <p:spPr bwMode="auto">
          <a:xfrm>
            <a:off x="971550" y="1484313"/>
            <a:ext cx="7416800" cy="0"/>
          </a:xfrm>
          <a:prstGeom prst="line">
            <a:avLst/>
          </a:prstGeom>
          <a:noFill/>
          <a:ln w="95250" cmpd="thinThick">
            <a:solidFill>
              <a:srgbClr val="000080"/>
            </a:solidFill>
            <a:round/>
          </a:ln>
        </p:spPr>
        <p:txBody>
          <a:bodyPr/>
          <a:lstStyle/>
          <a:p>
            <a:endParaRPr lang="zh-CN" altLang="en-US"/>
          </a:p>
        </p:txBody>
      </p:sp>
      <p:pic>
        <p:nvPicPr>
          <p:cNvPr id="112667" name="Picture 27" descr="timg?image&amp;quality=80&amp;size=b9999_10000&amp;sec=1496986835144&amp;di=5d75d170c58c7cda8f005dcaf6ef5381&amp;imgtype=0&amp;src=http%3A%2F%2Fwww"/>
          <p:cNvPicPr>
            <a:picLocks noChangeAspect="1" noChangeArrowheads="1"/>
          </p:cNvPicPr>
          <p:nvPr/>
        </p:nvPicPr>
        <p:blipFill>
          <a:blip r:embed="rId2"/>
          <a:srcRect l="14555" t="8096" r="16713"/>
          <a:stretch>
            <a:fillRect/>
          </a:stretch>
        </p:blipFill>
        <p:spPr bwMode="auto">
          <a:xfrm>
            <a:off x="5299075" y="1844675"/>
            <a:ext cx="3189288" cy="3313113"/>
          </a:xfrm>
          <a:prstGeom prst="rect">
            <a:avLst/>
          </a:prstGeom>
          <a:noFill/>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标题 228353"/>
          <p:cNvSpPr>
            <a:spLocks noGrp="1"/>
          </p:cNvSpPr>
          <p:nvPr>
            <p:ph type="title" idx="4294967295"/>
          </p:nvPr>
        </p:nvSpPr>
        <p:spPr bwMode="auto">
          <a:xfrm>
            <a:off x="395288" y="404813"/>
            <a:ext cx="8497887" cy="649287"/>
          </a:xfrm>
          <a:prstGeom prst="rect">
            <a:avLst/>
          </a:prstGeom>
          <a:noFill/>
          <a:ln>
            <a:miter lim="800000"/>
          </a:ln>
        </p:spPr>
        <p:txBody>
          <a:bodyPr/>
          <a:lstStyle/>
          <a:p>
            <a:pPr algn="ctr" eaLnBrk="1" hangingPunct="1"/>
            <a:r>
              <a:rPr lang="zh-CN" altLang="en-US" b="1" smtClean="0">
                <a:solidFill>
                  <a:srgbClr val="FF0000"/>
                </a:solidFill>
              </a:rPr>
              <a:t>（一）以中兽医的整体观念指导组方</a:t>
            </a:r>
          </a:p>
        </p:txBody>
      </p:sp>
      <p:sp>
        <p:nvSpPr>
          <p:cNvPr id="160771" name="矩形 228354"/>
          <p:cNvSpPr>
            <a:spLocks noChangeArrowheads="1"/>
          </p:cNvSpPr>
          <p:nvPr/>
        </p:nvSpPr>
        <p:spPr bwMode="auto">
          <a:xfrm>
            <a:off x="539750" y="1773238"/>
            <a:ext cx="4824413" cy="4176712"/>
          </a:xfrm>
          <a:prstGeom prst="rect">
            <a:avLst/>
          </a:prstGeom>
          <a:noFill/>
          <a:ln w="28575">
            <a:solidFill>
              <a:srgbClr val="FF6600"/>
            </a:solidFill>
            <a:miter lim="800000"/>
          </a:ln>
        </p:spPr>
        <p:txBody>
          <a:bodyPr lIns="92075" tIns="46038" rIns="92075" bIns="46038"/>
          <a:lstStyle/>
          <a:p>
            <a:pPr>
              <a:lnSpc>
                <a:spcPct val="120000"/>
              </a:lnSpc>
              <a:spcBef>
                <a:spcPct val="20000"/>
              </a:spcBef>
              <a:buClr>
                <a:schemeClr val="hlink"/>
              </a:buClr>
              <a:buSzPct val="70000"/>
              <a:buFont typeface="Wingdings" panose="05000000000000000000" pitchFamily="2" charset="2"/>
              <a:buNone/>
            </a:pPr>
            <a:r>
              <a:rPr lang="zh-CN" altLang="en-US" sz="2800">
                <a:solidFill>
                  <a:srgbClr val="FF0000"/>
                </a:solidFill>
              </a:rPr>
              <a:t>      例如</a:t>
            </a:r>
            <a:r>
              <a:rPr lang="zh-CN" altLang="en-US" sz="2800">
                <a:solidFill>
                  <a:schemeClr val="hlink"/>
                </a:solidFill>
              </a:rPr>
              <a:t>，鸡呼吸道病例的治疗：</a:t>
            </a:r>
          </a:p>
          <a:p>
            <a:pPr>
              <a:lnSpc>
                <a:spcPct val="120000"/>
              </a:lnSpc>
              <a:spcBef>
                <a:spcPct val="20000"/>
              </a:spcBef>
              <a:buClr>
                <a:schemeClr val="hlink"/>
              </a:buClr>
              <a:buSzPct val="70000"/>
              <a:buFont typeface="Wingdings" panose="05000000000000000000" pitchFamily="2" charset="2"/>
              <a:buNone/>
            </a:pPr>
            <a:r>
              <a:rPr lang="zh-CN" altLang="en-US" sz="2800">
                <a:solidFill>
                  <a:schemeClr val="hlink"/>
                </a:solidFill>
              </a:rPr>
              <a:t>中医认为呼吸道属肺热咳喘</a:t>
            </a:r>
            <a:r>
              <a:rPr lang="en-US" altLang="zh-CN" sz="2800">
                <a:solidFill>
                  <a:schemeClr val="hlink"/>
                </a:solidFill>
              </a:rPr>
              <a:t>,</a:t>
            </a:r>
            <a:r>
              <a:rPr lang="zh-CN" altLang="en-US" sz="2800">
                <a:solidFill>
                  <a:schemeClr val="hlink"/>
                </a:solidFill>
              </a:rPr>
              <a:t>所以在组拟防治鸡呼吸道的中药组方时，首先要选清泻肺热的药物，同时，还应配合通肾、泻肠、健脾的药物。</a:t>
            </a:r>
          </a:p>
        </p:txBody>
      </p:sp>
      <p:sp>
        <p:nvSpPr>
          <p:cNvPr id="160772" name="直接连接符 228355"/>
          <p:cNvSpPr>
            <a:spLocks noChangeShapeType="1"/>
          </p:cNvSpPr>
          <p:nvPr/>
        </p:nvSpPr>
        <p:spPr bwMode="auto">
          <a:xfrm>
            <a:off x="971550" y="1484313"/>
            <a:ext cx="7416800" cy="0"/>
          </a:xfrm>
          <a:prstGeom prst="line">
            <a:avLst/>
          </a:prstGeom>
          <a:noFill/>
          <a:ln w="95250" cmpd="thinThick">
            <a:solidFill>
              <a:srgbClr val="000080"/>
            </a:solidFill>
            <a:round/>
          </a:ln>
        </p:spPr>
        <p:txBody>
          <a:bodyPr/>
          <a:lstStyle/>
          <a:p>
            <a:endParaRPr lang="zh-CN" altLang="en-US"/>
          </a:p>
        </p:txBody>
      </p:sp>
      <p:grpSp>
        <p:nvGrpSpPr>
          <p:cNvPr id="160773" name="组合 228357"/>
          <p:cNvGrpSpPr/>
          <p:nvPr/>
        </p:nvGrpSpPr>
        <p:grpSpPr bwMode="auto">
          <a:xfrm>
            <a:off x="5651500" y="2492375"/>
            <a:ext cx="3024188" cy="2663825"/>
            <a:chOff x="0" y="0"/>
            <a:chExt cx="3744" cy="2928"/>
          </a:xfrm>
        </p:grpSpPr>
        <p:sp>
          <p:nvSpPr>
            <p:cNvPr id="160774" name="直接连接符 228358"/>
            <p:cNvSpPr>
              <a:spLocks noChangeShapeType="1"/>
            </p:cNvSpPr>
            <p:nvPr/>
          </p:nvSpPr>
          <p:spPr bwMode="auto">
            <a:xfrm flipH="1" flipV="1">
              <a:off x="1152" y="2496"/>
              <a:ext cx="1200" cy="48"/>
            </a:xfrm>
            <a:prstGeom prst="line">
              <a:avLst/>
            </a:prstGeom>
            <a:noFill/>
            <a:ln w="101600">
              <a:solidFill>
                <a:srgbClr val="0000FF"/>
              </a:solidFill>
              <a:round/>
              <a:tailEnd type="stealth" w="med" len="lg"/>
            </a:ln>
          </p:spPr>
          <p:txBody>
            <a:bodyPr/>
            <a:lstStyle/>
            <a:p>
              <a:endParaRPr lang="zh-CN" altLang="en-US"/>
            </a:p>
          </p:txBody>
        </p:sp>
        <p:sp>
          <p:nvSpPr>
            <p:cNvPr id="160775" name="直接连接符 228359"/>
            <p:cNvSpPr>
              <a:spLocks noChangeShapeType="1"/>
            </p:cNvSpPr>
            <p:nvPr/>
          </p:nvSpPr>
          <p:spPr bwMode="auto">
            <a:xfrm flipH="1" flipV="1">
              <a:off x="624" y="1392"/>
              <a:ext cx="432" cy="960"/>
            </a:xfrm>
            <a:prstGeom prst="line">
              <a:avLst/>
            </a:prstGeom>
            <a:noFill/>
            <a:ln w="101600">
              <a:solidFill>
                <a:srgbClr val="0000FF"/>
              </a:solidFill>
              <a:round/>
              <a:tailEnd type="stealth" w="med" len="lg"/>
            </a:ln>
          </p:spPr>
          <p:txBody>
            <a:bodyPr/>
            <a:lstStyle/>
            <a:p>
              <a:endParaRPr lang="zh-CN" altLang="en-US"/>
            </a:p>
          </p:txBody>
        </p:sp>
        <p:sp>
          <p:nvSpPr>
            <p:cNvPr id="160776" name="椭圆 228360"/>
            <p:cNvSpPr>
              <a:spLocks noChangeArrowheads="1"/>
            </p:cNvSpPr>
            <p:nvPr/>
          </p:nvSpPr>
          <p:spPr bwMode="auto">
            <a:xfrm>
              <a:off x="480" y="2352"/>
              <a:ext cx="768" cy="576"/>
            </a:xfrm>
            <a:prstGeom prst="ellipse">
              <a:avLst/>
            </a:prstGeom>
            <a:solidFill>
              <a:schemeClr val="tx2"/>
            </a:solidFill>
            <a:ln w="9525">
              <a:solidFill>
                <a:schemeClr val="tx1"/>
              </a:solidFill>
              <a:round/>
            </a:ln>
          </p:spPr>
          <p:txBody>
            <a:bodyPr wrap="none" anchor="ctr"/>
            <a:lstStyle/>
            <a:p>
              <a:pPr algn="ctr">
                <a:buFont typeface="Arial" panose="020B0604020202020204" pitchFamily="34" charset="0"/>
                <a:buNone/>
              </a:pPr>
              <a:r>
                <a:rPr lang="zh-CN" altLang="en-US" sz="1800">
                  <a:latin typeface="Times New Roman" panose="02020603050405020304" pitchFamily="18" charset="0"/>
                  <a:ea typeface="华文新魏"/>
                  <a:cs typeface="华文新魏"/>
                </a:rPr>
                <a:t>肾水</a:t>
              </a:r>
              <a:endParaRPr lang="zh-CN" altLang="en-US" sz="1800" b="0">
                <a:latin typeface="Times New Roman" panose="02020603050405020304" pitchFamily="18" charset="0"/>
                <a:ea typeface="华文新魏"/>
                <a:cs typeface="华文新魏"/>
              </a:endParaRPr>
            </a:p>
          </p:txBody>
        </p:sp>
        <p:sp>
          <p:nvSpPr>
            <p:cNvPr id="160777" name="椭圆 228361"/>
            <p:cNvSpPr>
              <a:spLocks noChangeArrowheads="1"/>
            </p:cNvSpPr>
            <p:nvPr/>
          </p:nvSpPr>
          <p:spPr bwMode="auto">
            <a:xfrm>
              <a:off x="0" y="864"/>
              <a:ext cx="698" cy="679"/>
            </a:xfrm>
            <a:prstGeom prst="ellipse">
              <a:avLst/>
            </a:prstGeom>
            <a:solidFill>
              <a:srgbClr val="008080"/>
            </a:solidFill>
            <a:ln w="9525">
              <a:solidFill>
                <a:schemeClr val="tx1"/>
              </a:solidFill>
              <a:round/>
            </a:ln>
          </p:spPr>
          <p:txBody>
            <a:bodyPr wrap="none" anchor="ctr"/>
            <a:lstStyle/>
            <a:p>
              <a:pPr algn="ctr">
                <a:buFont typeface="Arial" panose="020B0604020202020204" pitchFamily="34" charset="0"/>
                <a:buNone/>
              </a:pPr>
              <a:r>
                <a:rPr lang="zh-CN" altLang="en-US" sz="1800">
                  <a:latin typeface="Times New Roman" panose="02020603050405020304" pitchFamily="18" charset="0"/>
                  <a:ea typeface="华文新魏"/>
                  <a:cs typeface="华文新魏"/>
                </a:rPr>
                <a:t>肝木</a:t>
              </a:r>
            </a:p>
          </p:txBody>
        </p:sp>
        <p:sp>
          <p:nvSpPr>
            <p:cNvPr id="160778" name="椭圆 228362"/>
            <p:cNvSpPr>
              <a:spLocks noChangeArrowheads="1"/>
            </p:cNvSpPr>
            <p:nvPr/>
          </p:nvSpPr>
          <p:spPr bwMode="auto">
            <a:xfrm>
              <a:off x="1440" y="0"/>
              <a:ext cx="710" cy="636"/>
            </a:xfrm>
            <a:prstGeom prst="ellipse">
              <a:avLst/>
            </a:prstGeom>
            <a:solidFill>
              <a:srgbClr val="FF0000"/>
            </a:solidFill>
            <a:ln w="9525">
              <a:solidFill>
                <a:srgbClr val="FF3300"/>
              </a:solidFill>
              <a:round/>
            </a:ln>
          </p:spPr>
          <p:txBody>
            <a:bodyPr wrap="none" anchor="ctr"/>
            <a:lstStyle/>
            <a:p>
              <a:pPr algn="ctr">
                <a:buFont typeface="Arial" panose="020B0604020202020204" pitchFamily="34" charset="0"/>
                <a:buNone/>
              </a:pPr>
              <a:r>
                <a:rPr lang="zh-CN" altLang="en-US" sz="1800">
                  <a:latin typeface="Times New Roman" panose="02020603050405020304" pitchFamily="18" charset="0"/>
                  <a:ea typeface="华文新魏"/>
                  <a:cs typeface="华文新魏"/>
                </a:rPr>
                <a:t>心火</a:t>
              </a:r>
            </a:p>
          </p:txBody>
        </p:sp>
        <p:sp>
          <p:nvSpPr>
            <p:cNvPr id="160779" name="椭圆 228363"/>
            <p:cNvSpPr>
              <a:spLocks noChangeArrowheads="1"/>
            </p:cNvSpPr>
            <p:nvPr/>
          </p:nvSpPr>
          <p:spPr bwMode="auto">
            <a:xfrm>
              <a:off x="2880" y="960"/>
              <a:ext cx="864" cy="720"/>
            </a:xfrm>
            <a:prstGeom prst="ellipse">
              <a:avLst/>
            </a:prstGeom>
            <a:solidFill>
              <a:srgbClr val="FFFF00"/>
            </a:solidFill>
            <a:ln w="9525">
              <a:solidFill>
                <a:srgbClr val="FFFF00"/>
              </a:solidFill>
              <a:round/>
            </a:ln>
          </p:spPr>
          <p:txBody>
            <a:bodyPr wrap="none" anchor="ctr"/>
            <a:lstStyle/>
            <a:p>
              <a:pPr algn="ctr">
                <a:buFont typeface="Arial" panose="020B0604020202020204" pitchFamily="34" charset="0"/>
                <a:buNone/>
              </a:pPr>
              <a:r>
                <a:rPr lang="zh-CN" altLang="en-US" sz="1800">
                  <a:solidFill>
                    <a:srgbClr val="008000"/>
                  </a:solidFill>
                  <a:latin typeface="Times New Roman" panose="02020603050405020304" pitchFamily="18" charset="0"/>
                  <a:ea typeface="华文新魏"/>
                  <a:cs typeface="华文新魏"/>
                </a:rPr>
                <a:t>脾土</a:t>
              </a:r>
            </a:p>
          </p:txBody>
        </p:sp>
        <p:sp>
          <p:nvSpPr>
            <p:cNvPr id="160780" name="椭圆 228364"/>
            <p:cNvSpPr>
              <a:spLocks noChangeArrowheads="1"/>
            </p:cNvSpPr>
            <p:nvPr/>
          </p:nvSpPr>
          <p:spPr bwMode="auto">
            <a:xfrm>
              <a:off x="2256" y="2269"/>
              <a:ext cx="864" cy="659"/>
            </a:xfrm>
            <a:prstGeom prst="ellipse">
              <a:avLst/>
            </a:prstGeom>
            <a:solidFill>
              <a:schemeClr val="bg1"/>
            </a:solidFill>
            <a:ln w="9525">
              <a:solidFill>
                <a:schemeClr val="tx1"/>
              </a:solidFill>
              <a:round/>
            </a:ln>
          </p:spPr>
          <p:txBody>
            <a:bodyPr wrap="none" anchor="ctr"/>
            <a:lstStyle/>
            <a:p>
              <a:pPr algn="ctr">
                <a:buFont typeface="Arial" panose="020B0604020202020204" pitchFamily="34" charset="0"/>
                <a:buNone/>
              </a:pPr>
              <a:r>
                <a:rPr lang="zh-CN" altLang="en-US" sz="1800">
                  <a:latin typeface="Times New Roman" panose="02020603050405020304" pitchFamily="18" charset="0"/>
                  <a:ea typeface="华文新魏"/>
                  <a:cs typeface="华文新魏"/>
                </a:rPr>
                <a:t>肺金</a:t>
              </a:r>
            </a:p>
          </p:txBody>
        </p:sp>
        <p:sp>
          <p:nvSpPr>
            <p:cNvPr id="160781" name="直接连接符 228365"/>
            <p:cNvSpPr>
              <a:spLocks noChangeShapeType="1"/>
            </p:cNvSpPr>
            <p:nvPr/>
          </p:nvSpPr>
          <p:spPr bwMode="auto">
            <a:xfrm flipH="1">
              <a:off x="1152" y="1248"/>
              <a:ext cx="1728" cy="1008"/>
            </a:xfrm>
            <a:prstGeom prst="line">
              <a:avLst/>
            </a:prstGeom>
            <a:noFill/>
            <a:ln w="101600">
              <a:solidFill>
                <a:srgbClr val="FF0000"/>
              </a:solidFill>
              <a:round/>
              <a:tailEnd type="stealth" w="med" len="lg"/>
            </a:ln>
          </p:spPr>
          <p:txBody>
            <a:bodyPr/>
            <a:lstStyle/>
            <a:p>
              <a:endParaRPr lang="zh-CN" altLang="en-US"/>
            </a:p>
          </p:txBody>
        </p:sp>
        <p:sp>
          <p:nvSpPr>
            <p:cNvPr id="160782" name="直接连接符 228366"/>
            <p:cNvSpPr>
              <a:spLocks noChangeShapeType="1"/>
            </p:cNvSpPr>
            <p:nvPr/>
          </p:nvSpPr>
          <p:spPr bwMode="auto">
            <a:xfrm>
              <a:off x="1872" y="480"/>
              <a:ext cx="624" cy="1776"/>
            </a:xfrm>
            <a:prstGeom prst="line">
              <a:avLst/>
            </a:prstGeom>
            <a:noFill/>
            <a:ln w="101600">
              <a:solidFill>
                <a:srgbClr val="FF0000"/>
              </a:solidFill>
              <a:round/>
              <a:tailEnd type="stealth" w="med" len="lg"/>
            </a:ln>
          </p:spPr>
          <p:txBody>
            <a:bodyPr/>
            <a:lstStyle/>
            <a:p>
              <a:endParaRPr lang="zh-CN" altLang="en-US"/>
            </a:p>
          </p:txBody>
        </p:sp>
        <p:sp>
          <p:nvSpPr>
            <p:cNvPr id="160783" name="直接连接符 228367"/>
            <p:cNvSpPr>
              <a:spLocks noChangeShapeType="1"/>
            </p:cNvSpPr>
            <p:nvPr/>
          </p:nvSpPr>
          <p:spPr bwMode="auto">
            <a:xfrm flipH="1" flipV="1">
              <a:off x="720" y="1200"/>
              <a:ext cx="1680" cy="1104"/>
            </a:xfrm>
            <a:prstGeom prst="line">
              <a:avLst/>
            </a:prstGeom>
            <a:noFill/>
            <a:ln w="101600">
              <a:solidFill>
                <a:srgbClr val="FF0000"/>
              </a:solidFill>
              <a:round/>
              <a:tailEnd type="stealth" w="med" len="lg"/>
            </a:ln>
          </p:spPr>
          <p:txBody>
            <a:bodyPr/>
            <a:lstStyle/>
            <a:p>
              <a:endParaRPr lang="zh-CN" altLang="en-US"/>
            </a:p>
          </p:txBody>
        </p:sp>
        <p:sp>
          <p:nvSpPr>
            <p:cNvPr id="160784" name="直接连接符 228368"/>
            <p:cNvSpPr>
              <a:spLocks noChangeShapeType="1"/>
            </p:cNvSpPr>
            <p:nvPr/>
          </p:nvSpPr>
          <p:spPr bwMode="auto">
            <a:xfrm flipV="1">
              <a:off x="576" y="336"/>
              <a:ext cx="864" cy="672"/>
            </a:xfrm>
            <a:prstGeom prst="line">
              <a:avLst/>
            </a:prstGeom>
            <a:noFill/>
            <a:ln w="101600">
              <a:solidFill>
                <a:srgbClr val="0000FF"/>
              </a:solidFill>
              <a:round/>
              <a:tailEnd type="stealth" w="med" len="lg"/>
            </a:ln>
          </p:spPr>
          <p:txBody>
            <a:bodyPr/>
            <a:lstStyle/>
            <a:p>
              <a:endParaRPr lang="zh-CN" altLang="en-US"/>
            </a:p>
          </p:txBody>
        </p:sp>
        <p:sp>
          <p:nvSpPr>
            <p:cNvPr id="160785" name="直接连接符 228369"/>
            <p:cNvSpPr>
              <a:spLocks noChangeShapeType="1"/>
            </p:cNvSpPr>
            <p:nvPr/>
          </p:nvSpPr>
          <p:spPr bwMode="auto">
            <a:xfrm flipH="1">
              <a:off x="2784" y="1728"/>
              <a:ext cx="336" cy="624"/>
            </a:xfrm>
            <a:prstGeom prst="line">
              <a:avLst/>
            </a:prstGeom>
            <a:noFill/>
            <a:ln w="101600">
              <a:solidFill>
                <a:srgbClr val="0000FF"/>
              </a:solidFill>
              <a:round/>
              <a:tailEnd type="stealth" w="med" len="lg"/>
            </a:ln>
          </p:spPr>
          <p:txBody>
            <a:bodyPr/>
            <a:lstStyle/>
            <a:p>
              <a:endParaRPr lang="zh-CN" altLang="en-US"/>
            </a:p>
          </p:txBody>
        </p:sp>
        <p:sp>
          <p:nvSpPr>
            <p:cNvPr id="160786" name="直接连接符 228370"/>
            <p:cNvSpPr>
              <a:spLocks noChangeShapeType="1"/>
            </p:cNvSpPr>
            <p:nvPr/>
          </p:nvSpPr>
          <p:spPr bwMode="auto">
            <a:xfrm>
              <a:off x="2112" y="432"/>
              <a:ext cx="768" cy="576"/>
            </a:xfrm>
            <a:prstGeom prst="line">
              <a:avLst/>
            </a:prstGeom>
            <a:noFill/>
            <a:ln w="101600">
              <a:solidFill>
                <a:srgbClr val="0000FF"/>
              </a:solidFill>
              <a:round/>
              <a:tailEnd type="stealth" w="med" len="lg"/>
            </a:ln>
          </p:spPr>
          <p:txBody>
            <a:bodyPr/>
            <a:lstStyle/>
            <a:p>
              <a:endParaRPr lang="zh-CN" altLang="en-US"/>
            </a:p>
          </p:txBody>
        </p:sp>
        <p:sp>
          <p:nvSpPr>
            <p:cNvPr id="160787" name="直接连接符 228371"/>
            <p:cNvSpPr>
              <a:spLocks noChangeShapeType="1"/>
            </p:cNvSpPr>
            <p:nvPr/>
          </p:nvSpPr>
          <p:spPr bwMode="auto">
            <a:xfrm flipV="1">
              <a:off x="1056" y="480"/>
              <a:ext cx="624" cy="1824"/>
            </a:xfrm>
            <a:prstGeom prst="line">
              <a:avLst/>
            </a:prstGeom>
            <a:noFill/>
            <a:ln w="101600">
              <a:solidFill>
                <a:srgbClr val="FF0000"/>
              </a:solidFill>
              <a:round/>
              <a:tailEnd type="stealth" w="med" len="lg"/>
            </a:ln>
          </p:spPr>
          <p:txBody>
            <a:bodyPr/>
            <a:lstStyle/>
            <a:p>
              <a:endParaRPr lang="zh-CN" altLang="en-US"/>
            </a:p>
          </p:txBody>
        </p:sp>
        <p:sp>
          <p:nvSpPr>
            <p:cNvPr id="160788" name="直接连接符 228372"/>
            <p:cNvSpPr>
              <a:spLocks noChangeShapeType="1"/>
            </p:cNvSpPr>
            <p:nvPr/>
          </p:nvSpPr>
          <p:spPr bwMode="auto">
            <a:xfrm>
              <a:off x="720" y="1152"/>
              <a:ext cx="2112" cy="0"/>
            </a:xfrm>
            <a:prstGeom prst="line">
              <a:avLst/>
            </a:prstGeom>
            <a:noFill/>
            <a:ln w="101600">
              <a:solidFill>
                <a:srgbClr val="FF0000"/>
              </a:solidFill>
              <a:round/>
              <a:tailEnd type="stealth" w="med" len="lg"/>
            </a:ln>
          </p:spPr>
          <p:txBody>
            <a:bodyPr/>
            <a:lstStyle/>
            <a:p>
              <a:endParaRPr lang="zh-CN" altLang="en-US"/>
            </a:p>
          </p:txBody>
        </p:sp>
      </p:grpSp>
      <p:sp>
        <p:nvSpPr>
          <p:cNvPr id="160789" name="文本框 228373"/>
          <p:cNvSpPr txBox="1">
            <a:spLocks noChangeArrowheads="1"/>
          </p:cNvSpPr>
          <p:nvPr/>
        </p:nvSpPr>
        <p:spPr bwMode="auto">
          <a:xfrm>
            <a:off x="5580063" y="2852738"/>
            <a:ext cx="431800" cy="396875"/>
          </a:xfrm>
          <a:prstGeom prst="rect">
            <a:avLst/>
          </a:prstGeom>
          <a:noFill/>
          <a:ln w="9525">
            <a:noFill/>
            <a:miter lim="800000"/>
          </a:ln>
        </p:spPr>
        <p:txBody>
          <a:bodyPr lIns="92075" tIns="46038" rIns="92075" bIns="46038">
            <a:spAutoFit/>
          </a:bodyPr>
          <a:lstStyle/>
          <a:p>
            <a:pPr>
              <a:spcBef>
                <a:spcPct val="50000"/>
              </a:spcBef>
              <a:buFont typeface="Arial" panose="020B0604020202020204" pitchFamily="34" charset="0"/>
              <a:buNone/>
            </a:pPr>
            <a:r>
              <a:rPr lang="zh-CN" altLang="en-US" sz="2000">
                <a:solidFill>
                  <a:schemeClr val="folHlink"/>
                </a:solidFill>
                <a:latin typeface="宋体" panose="02010600030101010101" pitchFamily="2" charset="-122"/>
              </a:rPr>
              <a:t>胆</a:t>
            </a:r>
          </a:p>
        </p:txBody>
      </p:sp>
      <p:sp>
        <p:nvSpPr>
          <p:cNvPr id="160790" name="文本框 228374"/>
          <p:cNvSpPr txBox="1">
            <a:spLocks noChangeArrowheads="1"/>
          </p:cNvSpPr>
          <p:nvPr/>
        </p:nvSpPr>
        <p:spPr bwMode="auto">
          <a:xfrm>
            <a:off x="7235825" y="2205038"/>
            <a:ext cx="792163" cy="396875"/>
          </a:xfrm>
          <a:prstGeom prst="rect">
            <a:avLst/>
          </a:prstGeom>
          <a:noFill/>
          <a:ln w="9525">
            <a:noFill/>
            <a:miter lim="800000"/>
          </a:ln>
        </p:spPr>
        <p:txBody>
          <a:bodyPr lIns="92075" tIns="46038" rIns="92075" bIns="46038">
            <a:spAutoFit/>
          </a:bodyPr>
          <a:lstStyle/>
          <a:p>
            <a:pPr>
              <a:spcBef>
                <a:spcPct val="50000"/>
              </a:spcBef>
              <a:buFont typeface="Arial" panose="020B0604020202020204" pitchFamily="34" charset="0"/>
              <a:buNone/>
            </a:pPr>
            <a:r>
              <a:rPr lang="zh-CN" altLang="en-US" sz="2000">
                <a:solidFill>
                  <a:srgbClr val="FF0000"/>
                </a:solidFill>
                <a:latin typeface="宋体" panose="02010600030101010101" pitchFamily="2" charset="-122"/>
              </a:rPr>
              <a:t>小肠</a:t>
            </a:r>
          </a:p>
        </p:txBody>
      </p:sp>
      <p:sp>
        <p:nvSpPr>
          <p:cNvPr id="160791" name="文本框 228375"/>
          <p:cNvSpPr txBox="1">
            <a:spLocks noChangeArrowheads="1"/>
          </p:cNvSpPr>
          <p:nvPr/>
        </p:nvSpPr>
        <p:spPr bwMode="auto">
          <a:xfrm>
            <a:off x="8712200" y="3429000"/>
            <a:ext cx="431800" cy="396875"/>
          </a:xfrm>
          <a:prstGeom prst="rect">
            <a:avLst/>
          </a:prstGeom>
          <a:noFill/>
          <a:ln w="9525">
            <a:noFill/>
            <a:miter lim="800000"/>
          </a:ln>
        </p:spPr>
        <p:txBody>
          <a:bodyPr lIns="92075" tIns="46038" rIns="92075" bIns="46038">
            <a:spAutoFit/>
          </a:bodyPr>
          <a:lstStyle/>
          <a:p>
            <a:pPr>
              <a:spcBef>
                <a:spcPct val="50000"/>
              </a:spcBef>
              <a:buFont typeface="Arial" panose="020B0604020202020204" pitchFamily="34" charset="0"/>
              <a:buNone/>
            </a:pPr>
            <a:r>
              <a:rPr lang="zh-CN" altLang="en-US" sz="2000">
                <a:solidFill>
                  <a:schemeClr val="hlink"/>
                </a:solidFill>
                <a:latin typeface="宋体" panose="02010600030101010101" pitchFamily="2" charset="-122"/>
              </a:rPr>
              <a:t>胃</a:t>
            </a:r>
          </a:p>
        </p:txBody>
      </p:sp>
      <p:sp>
        <p:nvSpPr>
          <p:cNvPr id="160792" name="文本框 228376"/>
          <p:cNvSpPr txBox="1">
            <a:spLocks noChangeArrowheads="1"/>
          </p:cNvSpPr>
          <p:nvPr/>
        </p:nvSpPr>
        <p:spPr bwMode="auto">
          <a:xfrm>
            <a:off x="8316913" y="4724400"/>
            <a:ext cx="827087" cy="396875"/>
          </a:xfrm>
          <a:prstGeom prst="rect">
            <a:avLst/>
          </a:prstGeom>
          <a:noFill/>
          <a:ln w="9525">
            <a:noFill/>
            <a:miter lim="800000"/>
          </a:ln>
        </p:spPr>
        <p:txBody>
          <a:bodyPr lIns="92075" tIns="46038" rIns="92075" bIns="46038">
            <a:spAutoFit/>
          </a:bodyPr>
          <a:lstStyle/>
          <a:p>
            <a:pPr>
              <a:spcBef>
                <a:spcPct val="50000"/>
              </a:spcBef>
              <a:buFont typeface="Arial" panose="020B0604020202020204" pitchFamily="34" charset="0"/>
              <a:buNone/>
            </a:pPr>
            <a:r>
              <a:rPr lang="zh-CN" altLang="en-US" sz="2000">
                <a:solidFill>
                  <a:srgbClr val="000099"/>
                </a:solidFill>
                <a:latin typeface="宋体" panose="02010600030101010101" pitchFamily="2" charset="-122"/>
              </a:rPr>
              <a:t>大肠</a:t>
            </a:r>
          </a:p>
        </p:txBody>
      </p:sp>
      <p:sp>
        <p:nvSpPr>
          <p:cNvPr id="160793" name="文本框 228377"/>
          <p:cNvSpPr txBox="1">
            <a:spLocks noChangeArrowheads="1"/>
          </p:cNvSpPr>
          <p:nvPr/>
        </p:nvSpPr>
        <p:spPr bwMode="auto">
          <a:xfrm>
            <a:off x="5580063" y="4652963"/>
            <a:ext cx="431800" cy="701675"/>
          </a:xfrm>
          <a:prstGeom prst="rect">
            <a:avLst/>
          </a:prstGeom>
          <a:noFill/>
          <a:ln w="9525">
            <a:noFill/>
            <a:miter lim="800000"/>
          </a:ln>
        </p:spPr>
        <p:txBody>
          <a:bodyPr lIns="92075" tIns="46038" rIns="92075" bIns="46038">
            <a:spAutoFit/>
          </a:bodyPr>
          <a:lstStyle/>
          <a:p>
            <a:pPr>
              <a:spcBef>
                <a:spcPct val="50000"/>
              </a:spcBef>
              <a:buFont typeface="Arial" panose="020B0604020202020204" pitchFamily="34" charset="0"/>
              <a:buNone/>
            </a:pPr>
            <a:r>
              <a:rPr lang="zh-CN" altLang="en-US" sz="2000">
                <a:solidFill>
                  <a:schemeClr val="bg2"/>
                </a:solidFill>
                <a:latin typeface="宋体" panose="02010600030101010101" pitchFamily="2" charset="-122"/>
              </a:rPr>
              <a:t>膀胱</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标题 229377"/>
          <p:cNvSpPr>
            <a:spLocks noGrp="1"/>
          </p:cNvSpPr>
          <p:nvPr>
            <p:ph type="title"/>
          </p:nvPr>
        </p:nvSpPr>
        <p:spPr>
          <a:xfrm>
            <a:off x="775970" y="1214120"/>
            <a:ext cx="8011795" cy="530225"/>
          </a:xfrm>
          <a:noFill/>
          <a:ln>
            <a:noFill/>
          </a:ln>
          <a:scene3d>
            <a:camera prst="legacyPerspectiveTopRight">
              <a:rot lat="0" lon="0" rev="0"/>
            </a:camera>
            <a:lightRig rig="legacyFlat3" dir="b"/>
          </a:scene3d>
          <a:sp3d extrusionH="887400" prstMaterial="legacyMatte">
            <a:bevelT w="13500" h="13500" prst="angle"/>
            <a:bevelB w="13500" h="13500" prst="angle"/>
          </a:sp3d>
        </p:spPr>
        <p:txBody>
          <a:bodyPr>
            <a:flatTx/>
          </a:bodyPr>
          <a:lstStyle/>
          <a:p>
            <a:pPr algn="ctr"/>
            <a:r>
              <a:rPr lang="zh-CN" altLang="en-US" b="1" dirty="0">
                <a:solidFill>
                  <a:srgbClr val="FF0000"/>
                </a:solidFill>
              </a:rPr>
              <a:t>肺和大肠相表里的现代研究证据</a:t>
            </a:r>
          </a:p>
        </p:txBody>
      </p:sp>
      <p:grpSp>
        <p:nvGrpSpPr>
          <p:cNvPr id="155652" name="组合 155651"/>
          <p:cNvGrpSpPr/>
          <p:nvPr/>
        </p:nvGrpSpPr>
        <p:grpSpPr>
          <a:xfrm>
            <a:off x="775335" y="1882458"/>
            <a:ext cx="8357870" cy="239395"/>
            <a:chOff x="0" y="0"/>
            <a:chExt cx="4656" cy="201"/>
          </a:xfrm>
        </p:grpSpPr>
        <p:sp>
          <p:nvSpPr>
            <p:cNvPr id="155653" name="圆角矩形 155652"/>
            <p:cNvSpPr/>
            <p:nvPr/>
          </p:nvSpPr>
          <p:spPr>
            <a:xfrm>
              <a:off x="240" y="0"/>
              <a:ext cx="4416" cy="200"/>
            </a:xfrm>
            <a:prstGeom prst="roundRect">
              <a:avLst>
                <a:gd name="adj" fmla="val 0"/>
              </a:avLst>
            </a:prstGeom>
            <a:solidFill>
              <a:schemeClr val="hlink"/>
            </a:solidFill>
            <a:ln w="9525">
              <a:noFill/>
            </a:ln>
          </p:spPr>
          <p:txBody>
            <a:bodyPr/>
            <a:lstStyle/>
            <a:p>
              <a:endParaRPr lang="zh-CN" altLang="en-US" sz="2100"/>
            </a:p>
          </p:txBody>
        </p:sp>
        <p:sp>
          <p:nvSpPr>
            <p:cNvPr id="155654" name="流程图: 延期 155653"/>
            <p:cNvSpPr/>
            <p:nvPr/>
          </p:nvSpPr>
          <p:spPr>
            <a:xfrm flipH="1">
              <a:off x="0" y="0"/>
              <a:ext cx="248" cy="201"/>
            </a:xfrm>
            <a:prstGeom prst="flowChartDelay">
              <a:avLst/>
            </a:prstGeom>
            <a:solidFill>
              <a:schemeClr val="hlink"/>
            </a:solidFill>
            <a:ln w="9525">
              <a:noFill/>
            </a:ln>
          </p:spPr>
          <p:txBody>
            <a:bodyPr/>
            <a:lstStyle/>
            <a:p>
              <a:endParaRPr lang="zh-CN" altLang="en-US" sz="2100"/>
            </a:p>
          </p:txBody>
        </p:sp>
      </p:grpSp>
      <p:pic>
        <p:nvPicPr>
          <p:cNvPr id="2" name="图片 1" descr="微信图片_20180405173203"/>
          <p:cNvPicPr>
            <a:picLocks noChangeAspect="1"/>
          </p:cNvPicPr>
          <p:nvPr/>
        </p:nvPicPr>
        <p:blipFill>
          <a:blip r:embed="rId2"/>
          <a:srcRect t="12481" b="43282"/>
          <a:stretch>
            <a:fillRect/>
          </a:stretch>
        </p:blipFill>
        <p:spPr>
          <a:xfrm>
            <a:off x="126365" y="2121853"/>
            <a:ext cx="4558665" cy="3585210"/>
          </a:xfrm>
          <a:prstGeom prst="rect">
            <a:avLst/>
          </a:prstGeom>
        </p:spPr>
      </p:pic>
      <p:pic>
        <p:nvPicPr>
          <p:cNvPr id="3" name="图片 2" descr="微信图片_20180405173203"/>
          <p:cNvPicPr>
            <a:picLocks noChangeAspect="1"/>
          </p:cNvPicPr>
          <p:nvPr/>
        </p:nvPicPr>
        <p:blipFill>
          <a:blip r:embed="rId2"/>
          <a:srcRect t="52878"/>
          <a:stretch>
            <a:fillRect/>
          </a:stretch>
        </p:blipFill>
        <p:spPr>
          <a:xfrm>
            <a:off x="4578350" y="2121853"/>
            <a:ext cx="4554855" cy="3815715"/>
          </a:xfrm>
          <a:prstGeom prst="rect">
            <a:avLst/>
          </a:prstGeom>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标题 233473"/>
          <p:cNvSpPr>
            <a:spLocks noGrp="1"/>
          </p:cNvSpPr>
          <p:nvPr>
            <p:ph type="title"/>
          </p:nvPr>
        </p:nvSpPr>
        <p:spPr bwMode="auto">
          <a:xfrm>
            <a:off x="539750" y="188913"/>
            <a:ext cx="7920038" cy="1008062"/>
          </a:xfrm>
          <a:noFill/>
          <a:ln>
            <a:miter lim="800000"/>
          </a:ln>
        </p:spPr>
        <p:txBody>
          <a:bodyPr vert="horz" wrap="square" lIns="91440" tIns="45720" rIns="91440" bIns="45720" numCol="1" anchor="t" anchorCtr="0" compatLnSpc="1"/>
          <a:lstStyle/>
          <a:p>
            <a:pPr algn="ctr" eaLnBrk="1" hangingPunct="1"/>
            <a:r>
              <a:rPr lang="zh-CN" altLang="en-US" sz="3600" b="1" smtClean="0">
                <a:solidFill>
                  <a:srgbClr val="FF0000"/>
                </a:solidFill>
              </a:rPr>
              <a:t>（二）以辨证思维确定主治，并指导临床用药</a:t>
            </a:r>
          </a:p>
        </p:txBody>
      </p:sp>
      <p:sp>
        <p:nvSpPr>
          <p:cNvPr id="233475" name="矩形 233474"/>
          <p:cNvSpPr>
            <a:spLocks noChangeArrowheads="1"/>
          </p:cNvSpPr>
          <p:nvPr/>
        </p:nvSpPr>
        <p:spPr bwMode="auto">
          <a:xfrm>
            <a:off x="611188" y="1484313"/>
            <a:ext cx="7993062" cy="4249737"/>
          </a:xfrm>
          <a:prstGeom prst="rect">
            <a:avLst/>
          </a:prstGeom>
          <a:noFill/>
          <a:ln w="28575">
            <a:noFill/>
            <a:miter lim="800000"/>
          </a:ln>
        </p:spPr>
        <p:txBody>
          <a:bodyPr lIns="92075" tIns="46038" rIns="92075" bIns="46038"/>
          <a:lstStyle/>
          <a:p>
            <a:pPr>
              <a:spcBef>
                <a:spcPct val="15000"/>
              </a:spcBef>
              <a:buClr>
                <a:schemeClr val="hlink"/>
              </a:buClr>
              <a:buSzPct val="70000"/>
              <a:buFont typeface="Wingdings" panose="05000000000000000000" pitchFamily="2" charset="2"/>
              <a:buNone/>
            </a:pPr>
            <a:r>
              <a:rPr lang="zh-CN" altLang="en-US" sz="2800">
                <a:solidFill>
                  <a:schemeClr val="hlink"/>
                </a:solidFill>
              </a:rPr>
              <a:t>      中（兽）医学讲究辨证论治；西（兽）医注重辨病论治。</a:t>
            </a:r>
          </a:p>
          <a:p>
            <a:pPr>
              <a:spcBef>
                <a:spcPct val="15000"/>
              </a:spcBef>
              <a:buClr>
                <a:schemeClr val="hlink"/>
              </a:buClr>
              <a:buSzPct val="70000"/>
              <a:buFont typeface="Wingdings" panose="05000000000000000000" pitchFamily="2" charset="2"/>
              <a:buNone/>
            </a:pPr>
            <a:r>
              <a:rPr lang="zh-CN" altLang="en-US" sz="3200">
                <a:solidFill>
                  <a:srgbClr val="FF3300"/>
                </a:solidFill>
                <a:latin typeface="华文仿宋"/>
                <a:ea typeface="华文仿宋"/>
                <a:cs typeface="华文仿宋"/>
              </a:rPr>
              <a:t>病、症、证的区别</a:t>
            </a:r>
          </a:p>
          <a:p>
            <a:pPr>
              <a:spcBef>
                <a:spcPct val="15000"/>
              </a:spcBef>
              <a:buClr>
                <a:schemeClr val="hlink"/>
              </a:buClr>
              <a:buSzPct val="70000"/>
              <a:buFont typeface="Wingdings" panose="05000000000000000000" pitchFamily="2" charset="2"/>
              <a:buNone/>
            </a:pPr>
            <a:r>
              <a:rPr lang="zh-CN" altLang="en-US" sz="2800">
                <a:solidFill>
                  <a:srgbClr val="FF0000"/>
                </a:solidFill>
                <a:latin typeface="华文新魏"/>
                <a:ea typeface="华文新魏"/>
                <a:cs typeface="华文新魏"/>
              </a:rPr>
              <a:t>病</a:t>
            </a:r>
            <a:r>
              <a:rPr lang="zh-CN" altLang="en-US" sz="2800">
                <a:solidFill>
                  <a:srgbClr val="006600"/>
                </a:solidFill>
                <a:latin typeface="华文仿宋"/>
                <a:ea typeface="华文仿宋"/>
                <a:cs typeface="华文仿宋"/>
              </a:rPr>
              <a:t>：是一个过程，病变部位。如肠炎、肺炎等。</a:t>
            </a:r>
          </a:p>
          <a:p>
            <a:pPr>
              <a:spcBef>
                <a:spcPct val="15000"/>
              </a:spcBef>
              <a:buClr>
                <a:schemeClr val="hlink"/>
              </a:buClr>
              <a:buSzPct val="70000"/>
              <a:buFont typeface="Wingdings" panose="05000000000000000000" pitchFamily="2" charset="2"/>
              <a:buNone/>
            </a:pPr>
            <a:r>
              <a:rPr lang="zh-CN" altLang="en-US" sz="2800">
                <a:solidFill>
                  <a:srgbClr val="FF0000"/>
                </a:solidFill>
                <a:latin typeface="华文新魏"/>
                <a:ea typeface="华文新魏"/>
                <a:cs typeface="华文新魏"/>
              </a:rPr>
              <a:t>症</a:t>
            </a:r>
            <a:r>
              <a:rPr lang="zh-CN" altLang="en-US" sz="2800">
                <a:solidFill>
                  <a:srgbClr val="006600"/>
                </a:solidFill>
                <a:latin typeface="华文仿宋"/>
                <a:ea typeface="华文仿宋"/>
                <a:cs typeface="华文仿宋"/>
              </a:rPr>
              <a:t>：症状，疾病的具体表现。拉稀、咳嗽等。</a:t>
            </a:r>
          </a:p>
          <a:p>
            <a:pPr>
              <a:spcBef>
                <a:spcPct val="15000"/>
              </a:spcBef>
              <a:buClr>
                <a:schemeClr val="hlink"/>
              </a:buClr>
              <a:buSzPct val="70000"/>
              <a:buFont typeface="Wingdings" panose="05000000000000000000" pitchFamily="2" charset="2"/>
              <a:buNone/>
            </a:pPr>
            <a:r>
              <a:rPr lang="zh-CN" altLang="en-US" sz="2800">
                <a:solidFill>
                  <a:srgbClr val="FF0000"/>
                </a:solidFill>
                <a:latin typeface="华文新魏"/>
                <a:ea typeface="华文新魏"/>
                <a:cs typeface="华文新魏"/>
              </a:rPr>
              <a:t>证</a:t>
            </a:r>
            <a:r>
              <a:rPr lang="zh-CN" altLang="en-US" sz="2800">
                <a:solidFill>
                  <a:srgbClr val="006600"/>
                </a:solidFill>
                <a:latin typeface="华文仿宋"/>
                <a:ea typeface="华文仿宋"/>
                <a:cs typeface="华文仿宋"/>
              </a:rPr>
              <a:t>：证候，是疾病发展某一阶段所表现的综合征候群。</a:t>
            </a:r>
            <a:endParaRPr lang="zh-CN" altLang="en-US" sz="2800">
              <a:solidFill>
                <a:schemeClr val="hlink"/>
              </a:solidFill>
            </a:endParaRPr>
          </a:p>
        </p:txBody>
      </p:sp>
      <p:sp>
        <p:nvSpPr>
          <p:cNvPr id="117763" name="直接连接符 233475"/>
          <p:cNvSpPr>
            <a:spLocks noChangeShapeType="1"/>
          </p:cNvSpPr>
          <p:nvPr/>
        </p:nvSpPr>
        <p:spPr bwMode="auto">
          <a:xfrm>
            <a:off x="900113" y="1268413"/>
            <a:ext cx="7416800" cy="0"/>
          </a:xfrm>
          <a:prstGeom prst="line">
            <a:avLst/>
          </a:prstGeom>
          <a:noFill/>
          <a:ln w="95250" cmpd="thinThick">
            <a:solidFill>
              <a:srgbClr val="000080"/>
            </a:solidFill>
            <a:round/>
          </a:ln>
        </p:spPr>
        <p:txBody>
          <a:bodyPr/>
          <a:lstStyle/>
          <a:p>
            <a:endParaRPr lang="zh-CN" altLang="en-US"/>
          </a:p>
        </p:txBody>
      </p:sp>
      <p:grpSp>
        <p:nvGrpSpPr>
          <p:cNvPr id="233508" name="组合 233507"/>
          <p:cNvGrpSpPr/>
          <p:nvPr/>
        </p:nvGrpSpPr>
        <p:grpSpPr bwMode="auto">
          <a:xfrm>
            <a:off x="1835150" y="4508500"/>
            <a:ext cx="5761038" cy="865188"/>
            <a:chOff x="1156" y="2840"/>
            <a:chExt cx="3629" cy="545"/>
          </a:xfrm>
        </p:grpSpPr>
        <p:sp>
          <p:nvSpPr>
            <p:cNvPr id="117792" name="左大括号 233478"/>
            <p:cNvSpPr/>
            <p:nvPr/>
          </p:nvSpPr>
          <p:spPr bwMode="auto">
            <a:xfrm rot="5400000">
              <a:off x="2789" y="1389"/>
              <a:ext cx="363" cy="3629"/>
            </a:xfrm>
            <a:prstGeom prst="leftBrace">
              <a:avLst>
                <a:gd name="adj1" fmla="val 83310"/>
                <a:gd name="adj2" fmla="val 50000"/>
              </a:avLst>
            </a:prstGeom>
            <a:noFill/>
            <a:ln w="50800">
              <a:solidFill>
                <a:srgbClr val="FF00FF"/>
              </a:solidFill>
              <a:round/>
            </a:ln>
          </p:spPr>
          <p:txBody>
            <a:bodyPr/>
            <a:lstStyle/>
            <a:p>
              <a:pPr>
                <a:buFont typeface="Arial" panose="020B0604020202020204" pitchFamily="34" charset="0"/>
                <a:buNone/>
              </a:pPr>
              <a:endParaRPr lang="zh-CN" altLang="en-US" sz="2800"/>
            </a:p>
          </p:txBody>
        </p:sp>
        <p:sp>
          <p:nvSpPr>
            <p:cNvPr id="117793" name="文本框 233479"/>
            <p:cNvSpPr txBox="1">
              <a:spLocks noChangeArrowheads="1"/>
            </p:cNvSpPr>
            <p:nvPr/>
          </p:nvSpPr>
          <p:spPr bwMode="auto">
            <a:xfrm>
              <a:off x="2290" y="2840"/>
              <a:ext cx="680" cy="327"/>
            </a:xfrm>
            <a:prstGeom prst="rect">
              <a:avLst/>
            </a:prstGeom>
            <a:noFill/>
            <a:ln w="9525">
              <a:noFill/>
              <a:miter lim="800000"/>
            </a:ln>
          </p:spPr>
          <p:txBody>
            <a:bodyPr lIns="92075" tIns="46038" rIns="92075" bIns="46038">
              <a:spAutoFit/>
            </a:bodyPr>
            <a:lstStyle/>
            <a:p>
              <a:pPr>
                <a:spcBef>
                  <a:spcPct val="50000"/>
                </a:spcBef>
                <a:buFont typeface="Arial" panose="020B0604020202020204" pitchFamily="34" charset="0"/>
                <a:buNone/>
              </a:pPr>
              <a:r>
                <a:rPr lang="zh-CN" altLang="en-US" sz="2800">
                  <a:solidFill>
                    <a:schemeClr val="hlink"/>
                  </a:solidFill>
                  <a:latin typeface="宋体" panose="02010600030101010101" pitchFamily="2" charset="-122"/>
                </a:rPr>
                <a:t>病程</a:t>
              </a:r>
            </a:p>
          </p:txBody>
        </p:sp>
      </p:grpSp>
      <p:grpSp>
        <p:nvGrpSpPr>
          <p:cNvPr id="233509" name="组合 233508"/>
          <p:cNvGrpSpPr/>
          <p:nvPr/>
        </p:nvGrpSpPr>
        <p:grpSpPr bwMode="auto">
          <a:xfrm>
            <a:off x="1835150" y="5445125"/>
            <a:ext cx="1873250" cy="1095375"/>
            <a:chOff x="1156" y="3430"/>
            <a:chExt cx="1180" cy="690"/>
          </a:xfrm>
        </p:grpSpPr>
        <p:sp>
          <p:nvSpPr>
            <p:cNvPr id="117790" name="左大括号 233480"/>
            <p:cNvSpPr/>
            <p:nvPr/>
          </p:nvSpPr>
          <p:spPr bwMode="auto">
            <a:xfrm rot="-5400000">
              <a:off x="1564" y="3021"/>
              <a:ext cx="363" cy="1180"/>
            </a:xfrm>
            <a:prstGeom prst="leftBrace">
              <a:avLst>
                <a:gd name="adj1" fmla="val 27089"/>
                <a:gd name="adj2" fmla="val 50000"/>
              </a:avLst>
            </a:prstGeom>
            <a:noFill/>
            <a:ln w="50800">
              <a:solidFill>
                <a:srgbClr val="FF6600"/>
              </a:solidFill>
              <a:round/>
            </a:ln>
          </p:spPr>
          <p:txBody>
            <a:bodyPr/>
            <a:lstStyle/>
            <a:p>
              <a:pPr>
                <a:buFont typeface="Arial" panose="020B0604020202020204" pitchFamily="34" charset="0"/>
                <a:buNone/>
              </a:pPr>
              <a:endParaRPr lang="zh-CN" altLang="en-US" sz="2800"/>
            </a:p>
          </p:txBody>
        </p:sp>
        <p:sp>
          <p:nvSpPr>
            <p:cNvPr id="117791" name="文本框 233483"/>
            <p:cNvSpPr txBox="1">
              <a:spLocks noChangeArrowheads="1"/>
            </p:cNvSpPr>
            <p:nvPr/>
          </p:nvSpPr>
          <p:spPr bwMode="auto">
            <a:xfrm>
              <a:off x="1338" y="3793"/>
              <a:ext cx="726" cy="327"/>
            </a:xfrm>
            <a:prstGeom prst="rect">
              <a:avLst/>
            </a:prstGeom>
            <a:noFill/>
            <a:ln w="9525">
              <a:noFill/>
              <a:miter lim="800000"/>
            </a:ln>
          </p:spPr>
          <p:txBody>
            <a:bodyPr lIns="92075" tIns="46038" rIns="92075" bIns="46038">
              <a:spAutoFit/>
            </a:bodyPr>
            <a:lstStyle/>
            <a:p>
              <a:pPr>
                <a:spcBef>
                  <a:spcPct val="50000"/>
                </a:spcBef>
                <a:buFont typeface="Arial" panose="020B0604020202020204" pitchFamily="34" charset="0"/>
                <a:buNone/>
              </a:pPr>
              <a:r>
                <a:rPr lang="zh-CN" altLang="en-US" sz="2800">
                  <a:solidFill>
                    <a:srgbClr val="FF0000"/>
                  </a:solidFill>
                  <a:latin typeface="宋体" panose="02010600030101010101" pitchFamily="2" charset="-122"/>
                </a:rPr>
                <a:t>证候</a:t>
              </a:r>
              <a:r>
                <a:rPr lang="en-US" altLang="zh-CN" sz="2800">
                  <a:solidFill>
                    <a:srgbClr val="FF0000"/>
                  </a:solidFill>
                  <a:latin typeface="宋体" panose="02010600030101010101" pitchFamily="2" charset="-122"/>
                </a:rPr>
                <a:t>1</a:t>
              </a:r>
            </a:p>
          </p:txBody>
        </p:sp>
      </p:grpSp>
      <p:grpSp>
        <p:nvGrpSpPr>
          <p:cNvPr id="233510" name="组合 233509"/>
          <p:cNvGrpSpPr/>
          <p:nvPr/>
        </p:nvGrpSpPr>
        <p:grpSpPr bwMode="auto">
          <a:xfrm>
            <a:off x="3851275" y="5445125"/>
            <a:ext cx="1655763" cy="1095375"/>
            <a:chOff x="2426" y="3430"/>
            <a:chExt cx="1043" cy="690"/>
          </a:xfrm>
        </p:grpSpPr>
        <p:sp>
          <p:nvSpPr>
            <p:cNvPr id="117788" name="左大括号 233482"/>
            <p:cNvSpPr/>
            <p:nvPr/>
          </p:nvSpPr>
          <p:spPr bwMode="auto">
            <a:xfrm rot="-5400000">
              <a:off x="2766" y="3090"/>
              <a:ext cx="363" cy="1043"/>
            </a:xfrm>
            <a:prstGeom prst="leftBrace">
              <a:avLst>
                <a:gd name="adj1" fmla="val 23944"/>
                <a:gd name="adj2" fmla="val 50000"/>
              </a:avLst>
            </a:prstGeom>
            <a:noFill/>
            <a:ln w="50800">
              <a:solidFill>
                <a:srgbClr val="FF6600"/>
              </a:solidFill>
              <a:round/>
            </a:ln>
          </p:spPr>
          <p:txBody>
            <a:bodyPr/>
            <a:lstStyle/>
            <a:p>
              <a:pPr>
                <a:buFont typeface="Arial" panose="020B0604020202020204" pitchFamily="34" charset="0"/>
                <a:buNone/>
              </a:pPr>
              <a:endParaRPr lang="zh-CN" altLang="en-US" sz="2800"/>
            </a:p>
          </p:txBody>
        </p:sp>
        <p:sp>
          <p:nvSpPr>
            <p:cNvPr id="117789" name="文本框 233484"/>
            <p:cNvSpPr txBox="1">
              <a:spLocks noChangeArrowheads="1"/>
            </p:cNvSpPr>
            <p:nvPr/>
          </p:nvSpPr>
          <p:spPr bwMode="auto">
            <a:xfrm>
              <a:off x="2608" y="3793"/>
              <a:ext cx="726" cy="327"/>
            </a:xfrm>
            <a:prstGeom prst="rect">
              <a:avLst/>
            </a:prstGeom>
            <a:noFill/>
            <a:ln w="9525">
              <a:noFill/>
              <a:miter lim="800000"/>
            </a:ln>
          </p:spPr>
          <p:txBody>
            <a:bodyPr lIns="92075" tIns="46038" rIns="92075" bIns="46038">
              <a:spAutoFit/>
            </a:bodyPr>
            <a:lstStyle/>
            <a:p>
              <a:pPr>
                <a:spcBef>
                  <a:spcPct val="50000"/>
                </a:spcBef>
                <a:buFont typeface="Arial" panose="020B0604020202020204" pitchFamily="34" charset="0"/>
                <a:buNone/>
              </a:pPr>
              <a:r>
                <a:rPr lang="zh-CN" altLang="en-US" sz="2800">
                  <a:solidFill>
                    <a:srgbClr val="FF0000"/>
                  </a:solidFill>
                  <a:latin typeface="宋体" panose="02010600030101010101" pitchFamily="2" charset="-122"/>
                </a:rPr>
                <a:t>证候</a:t>
              </a:r>
              <a:r>
                <a:rPr lang="en-US" altLang="zh-CN" sz="2800">
                  <a:solidFill>
                    <a:srgbClr val="FF0000"/>
                  </a:solidFill>
                  <a:latin typeface="宋体" panose="02010600030101010101" pitchFamily="2" charset="-122"/>
                </a:rPr>
                <a:t>2</a:t>
              </a:r>
            </a:p>
          </p:txBody>
        </p:sp>
      </p:grpSp>
      <p:grpSp>
        <p:nvGrpSpPr>
          <p:cNvPr id="233511" name="组合 233510"/>
          <p:cNvGrpSpPr/>
          <p:nvPr/>
        </p:nvGrpSpPr>
        <p:grpSpPr bwMode="auto">
          <a:xfrm>
            <a:off x="5724525" y="5373688"/>
            <a:ext cx="1871663" cy="1166812"/>
            <a:chOff x="3606" y="3385"/>
            <a:chExt cx="1179" cy="735"/>
          </a:xfrm>
        </p:grpSpPr>
        <p:sp>
          <p:nvSpPr>
            <p:cNvPr id="117786" name="左大括号 233481"/>
            <p:cNvSpPr/>
            <p:nvPr/>
          </p:nvSpPr>
          <p:spPr bwMode="auto">
            <a:xfrm rot="-5400000">
              <a:off x="4014" y="2977"/>
              <a:ext cx="363" cy="1179"/>
            </a:xfrm>
            <a:prstGeom prst="leftBrace">
              <a:avLst>
                <a:gd name="adj1" fmla="val 27066"/>
                <a:gd name="adj2" fmla="val 50000"/>
              </a:avLst>
            </a:prstGeom>
            <a:noFill/>
            <a:ln w="50800">
              <a:solidFill>
                <a:srgbClr val="FF6600"/>
              </a:solidFill>
              <a:round/>
            </a:ln>
          </p:spPr>
          <p:txBody>
            <a:bodyPr/>
            <a:lstStyle/>
            <a:p>
              <a:pPr>
                <a:buFont typeface="Arial" panose="020B0604020202020204" pitchFamily="34" charset="0"/>
                <a:buNone/>
              </a:pPr>
              <a:endParaRPr lang="zh-CN" altLang="en-US" sz="2800"/>
            </a:p>
          </p:txBody>
        </p:sp>
        <p:sp>
          <p:nvSpPr>
            <p:cNvPr id="117787" name="文本框 233485"/>
            <p:cNvSpPr txBox="1">
              <a:spLocks noChangeArrowheads="1"/>
            </p:cNvSpPr>
            <p:nvPr/>
          </p:nvSpPr>
          <p:spPr bwMode="auto">
            <a:xfrm>
              <a:off x="3878" y="3793"/>
              <a:ext cx="771" cy="327"/>
            </a:xfrm>
            <a:prstGeom prst="rect">
              <a:avLst/>
            </a:prstGeom>
            <a:noFill/>
            <a:ln w="9525">
              <a:noFill/>
              <a:miter lim="800000"/>
            </a:ln>
          </p:spPr>
          <p:txBody>
            <a:bodyPr lIns="92075" tIns="46038" rIns="92075" bIns="46038">
              <a:spAutoFit/>
            </a:bodyPr>
            <a:lstStyle/>
            <a:p>
              <a:pPr>
                <a:spcBef>
                  <a:spcPct val="50000"/>
                </a:spcBef>
                <a:buFont typeface="Arial" panose="020B0604020202020204" pitchFamily="34" charset="0"/>
                <a:buNone/>
              </a:pPr>
              <a:r>
                <a:rPr lang="zh-CN" altLang="en-US" sz="2800">
                  <a:solidFill>
                    <a:srgbClr val="FF0000"/>
                  </a:solidFill>
                  <a:latin typeface="宋体" panose="02010600030101010101" pitchFamily="2" charset="-122"/>
                </a:rPr>
                <a:t>证候</a:t>
              </a:r>
              <a:r>
                <a:rPr lang="en-US" altLang="zh-CN" sz="2800">
                  <a:solidFill>
                    <a:srgbClr val="FF0000"/>
                  </a:solidFill>
                  <a:latin typeface="宋体" panose="02010600030101010101" pitchFamily="2" charset="-122"/>
                </a:rPr>
                <a:t>3</a:t>
              </a:r>
            </a:p>
          </p:txBody>
        </p:sp>
      </p:grpSp>
      <p:grpSp>
        <p:nvGrpSpPr>
          <p:cNvPr id="233512" name="组合 233511"/>
          <p:cNvGrpSpPr/>
          <p:nvPr/>
        </p:nvGrpSpPr>
        <p:grpSpPr bwMode="auto">
          <a:xfrm>
            <a:off x="1835150" y="5300663"/>
            <a:ext cx="5832475" cy="215900"/>
            <a:chOff x="1155" y="3294"/>
            <a:chExt cx="3674" cy="136"/>
          </a:xfrm>
        </p:grpSpPr>
        <p:sp>
          <p:nvSpPr>
            <p:cNvPr id="117772" name="直接连接符 233477"/>
            <p:cNvSpPr>
              <a:spLocks noChangeShapeType="1"/>
            </p:cNvSpPr>
            <p:nvPr/>
          </p:nvSpPr>
          <p:spPr bwMode="auto">
            <a:xfrm>
              <a:off x="1155" y="3385"/>
              <a:ext cx="3674" cy="0"/>
            </a:xfrm>
            <a:prstGeom prst="line">
              <a:avLst/>
            </a:prstGeom>
            <a:noFill/>
            <a:ln w="57150">
              <a:solidFill>
                <a:srgbClr val="0000FF"/>
              </a:solidFill>
              <a:round/>
            </a:ln>
          </p:spPr>
          <p:txBody>
            <a:bodyPr/>
            <a:lstStyle/>
            <a:p>
              <a:endParaRPr lang="zh-CN" altLang="en-US"/>
            </a:p>
          </p:txBody>
        </p:sp>
        <p:sp>
          <p:nvSpPr>
            <p:cNvPr id="233488" name="五角星 233487"/>
            <p:cNvSpPr/>
            <p:nvPr/>
          </p:nvSpPr>
          <p:spPr>
            <a:xfrm>
              <a:off x="1291" y="3294"/>
              <a:ext cx="137" cy="136"/>
            </a:xfrm>
            <a:prstGeom prst="star5">
              <a:avLst/>
            </a:prstGeom>
            <a:noFill/>
            <a:ln w="28575" cap="flat" cmpd="sng">
              <a:solidFill>
                <a:srgbClr val="FF0000"/>
              </a:solidFill>
              <a:prstDash val="solid"/>
              <a:miter/>
              <a:headEnd type="none" w="med" len="med"/>
              <a:tailEnd type="none" w="med" len="med"/>
            </a:ln>
          </p:spPr>
          <p:txBody>
            <a:bodyPr/>
            <a:lstStyle/>
            <a:p>
              <a:pPr>
                <a:buFont typeface="Arial" panose="020B0604020202020204" pitchFamily="34" charset="0"/>
                <a:buNone/>
                <a:defRPr/>
              </a:pPr>
              <a:endParaRPr lang="zh-CN" altLang="en-US" sz="2800">
                <a:latin typeface="Arial" panose="020B0604020202020204" pitchFamily="34" charset="0"/>
                <a:ea typeface="宋体" panose="02010600030101010101" pitchFamily="2" charset="-122"/>
              </a:endParaRPr>
            </a:p>
          </p:txBody>
        </p:sp>
        <p:sp>
          <p:nvSpPr>
            <p:cNvPr id="233494" name="五角星 233493"/>
            <p:cNvSpPr/>
            <p:nvPr/>
          </p:nvSpPr>
          <p:spPr>
            <a:xfrm>
              <a:off x="1564" y="3294"/>
              <a:ext cx="137" cy="136"/>
            </a:xfrm>
            <a:prstGeom prst="star5">
              <a:avLst/>
            </a:prstGeom>
            <a:noFill/>
            <a:ln w="28575" cap="flat" cmpd="sng">
              <a:solidFill>
                <a:schemeClr val="tx2"/>
              </a:solidFill>
              <a:prstDash val="solid"/>
              <a:miter/>
              <a:headEnd type="none" w="med" len="med"/>
              <a:tailEnd type="none" w="med" len="med"/>
            </a:ln>
          </p:spPr>
          <p:txBody>
            <a:bodyPr/>
            <a:lstStyle/>
            <a:p>
              <a:pPr>
                <a:buFont typeface="Arial" panose="020B0604020202020204" pitchFamily="34" charset="0"/>
                <a:buNone/>
                <a:defRPr/>
              </a:pPr>
              <a:endParaRPr lang="zh-CN" altLang="en-US" sz="2800">
                <a:latin typeface="Arial" panose="020B0604020202020204" pitchFamily="34" charset="0"/>
                <a:ea typeface="宋体" panose="02010600030101010101" pitchFamily="2" charset="-122"/>
              </a:endParaRPr>
            </a:p>
          </p:txBody>
        </p:sp>
        <p:sp>
          <p:nvSpPr>
            <p:cNvPr id="233495" name="五角星 233494"/>
            <p:cNvSpPr/>
            <p:nvPr/>
          </p:nvSpPr>
          <p:spPr>
            <a:xfrm>
              <a:off x="1836" y="3294"/>
              <a:ext cx="137" cy="136"/>
            </a:xfrm>
            <a:prstGeom prst="star5">
              <a:avLst/>
            </a:prstGeom>
            <a:noFill/>
            <a:ln w="28575" cap="flat" cmpd="sng">
              <a:solidFill>
                <a:schemeClr val="bg2"/>
              </a:solidFill>
              <a:prstDash val="solid"/>
              <a:miter/>
              <a:headEnd type="none" w="med" len="med"/>
              <a:tailEnd type="none" w="med" len="med"/>
            </a:ln>
          </p:spPr>
          <p:txBody>
            <a:bodyPr/>
            <a:lstStyle/>
            <a:p>
              <a:pPr>
                <a:buFont typeface="Arial" panose="020B0604020202020204" pitchFamily="34" charset="0"/>
                <a:buNone/>
                <a:defRPr/>
              </a:pPr>
              <a:endParaRPr lang="zh-CN" altLang="en-US" sz="2800">
                <a:latin typeface="Arial" panose="020B0604020202020204" pitchFamily="34" charset="0"/>
                <a:ea typeface="宋体" panose="02010600030101010101" pitchFamily="2" charset="-122"/>
              </a:endParaRPr>
            </a:p>
          </p:txBody>
        </p:sp>
        <p:sp>
          <p:nvSpPr>
            <p:cNvPr id="233496" name="五角星 233495"/>
            <p:cNvSpPr/>
            <p:nvPr/>
          </p:nvSpPr>
          <p:spPr>
            <a:xfrm>
              <a:off x="2108" y="3294"/>
              <a:ext cx="137" cy="136"/>
            </a:xfrm>
            <a:prstGeom prst="star5">
              <a:avLst/>
            </a:prstGeom>
            <a:noFill/>
            <a:ln w="28575" cap="flat" cmpd="sng">
              <a:solidFill>
                <a:srgbClr val="0000FF"/>
              </a:solidFill>
              <a:prstDash val="solid"/>
              <a:miter/>
              <a:headEnd type="none" w="med" len="med"/>
              <a:tailEnd type="none" w="med" len="med"/>
            </a:ln>
          </p:spPr>
          <p:txBody>
            <a:bodyPr/>
            <a:lstStyle/>
            <a:p>
              <a:pPr>
                <a:buFont typeface="Arial" panose="020B0604020202020204" pitchFamily="34" charset="0"/>
                <a:buNone/>
                <a:defRPr/>
              </a:pPr>
              <a:endParaRPr lang="zh-CN" altLang="en-US" sz="2800">
                <a:latin typeface="Arial" panose="020B0604020202020204" pitchFamily="34" charset="0"/>
                <a:ea typeface="宋体" panose="02010600030101010101" pitchFamily="2" charset="-122"/>
              </a:endParaRPr>
            </a:p>
          </p:txBody>
        </p:sp>
        <p:sp>
          <p:nvSpPr>
            <p:cNvPr id="233497" name="五角星 233496"/>
            <p:cNvSpPr/>
            <p:nvPr/>
          </p:nvSpPr>
          <p:spPr>
            <a:xfrm>
              <a:off x="2379" y="3294"/>
              <a:ext cx="137" cy="136"/>
            </a:xfrm>
            <a:prstGeom prst="star5">
              <a:avLst/>
            </a:prstGeom>
            <a:noFill/>
            <a:ln w="28575" cap="flat" cmpd="sng">
              <a:solidFill>
                <a:srgbClr val="800000"/>
              </a:solidFill>
              <a:prstDash val="solid"/>
              <a:miter/>
              <a:headEnd type="none" w="med" len="med"/>
              <a:tailEnd type="none" w="med" len="med"/>
            </a:ln>
          </p:spPr>
          <p:txBody>
            <a:bodyPr/>
            <a:lstStyle/>
            <a:p>
              <a:pPr>
                <a:buFont typeface="Arial" panose="020B0604020202020204" pitchFamily="34" charset="0"/>
                <a:buNone/>
                <a:defRPr/>
              </a:pPr>
              <a:endParaRPr lang="zh-CN" altLang="en-US" sz="2800">
                <a:latin typeface="Arial" panose="020B0604020202020204" pitchFamily="34" charset="0"/>
                <a:ea typeface="宋体" panose="02010600030101010101" pitchFamily="2" charset="-122"/>
              </a:endParaRPr>
            </a:p>
          </p:txBody>
        </p:sp>
        <p:sp>
          <p:nvSpPr>
            <p:cNvPr id="233498" name="五角星 233497"/>
            <p:cNvSpPr/>
            <p:nvPr/>
          </p:nvSpPr>
          <p:spPr>
            <a:xfrm>
              <a:off x="2651" y="3294"/>
              <a:ext cx="137" cy="136"/>
            </a:xfrm>
            <a:prstGeom prst="star5">
              <a:avLst/>
            </a:prstGeom>
            <a:noFill/>
            <a:ln w="28575" cap="flat" cmpd="sng">
              <a:solidFill>
                <a:srgbClr val="FF0000"/>
              </a:solidFill>
              <a:prstDash val="solid"/>
              <a:miter/>
              <a:headEnd type="none" w="med" len="med"/>
              <a:tailEnd type="none" w="med" len="med"/>
            </a:ln>
          </p:spPr>
          <p:txBody>
            <a:bodyPr/>
            <a:lstStyle/>
            <a:p>
              <a:pPr>
                <a:buFont typeface="Arial" panose="020B0604020202020204" pitchFamily="34" charset="0"/>
                <a:buNone/>
                <a:defRPr/>
              </a:pPr>
              <a:endParaRPr lang="zh-CN" altLang="en-US" sz="2800">
                <a:latin typeface="Arial" panose="020B0604020202020204" pitchFamily="34" charset="0"/>
                <a:ea typeface="宋体" panose="02010600030101010101" pitchFamily="2" charset="-122"/>
              </a:endParaRPr>
            </a:p>
          </p:txBody>
        </p:sp>
        <p:sp>
          <p:nvSpPr>
            <p:cNvPr id="233499" name="五角星 233498"/>
            <p:cNvSpPr/>
            <p:nvPr/>
          </p:nvSpPr>
          <p:spPr>
            <a:xfrm>
              <a:off x="2923" y="3294"/>
              <a:ext cx="137" cy="136"/>
            </a:xfrm>
            <a:prstGeom prst="star5">
              <a:avLst/>
            </a:prstGeom>
            <a:noFill/>
            <a:ln w="28575" cap="flat" cmpd="sng">
              <a:solidFill>
                <a:srgbClr val="008000"/>
              </a:solidFill>
              <a:prstDash val="solid"/>
              <a:miter/>
              <a:headEnd type="none" w="med" len="med"/>
              <a:tailEnd type="none" w="med" len="med"/>
            </a:ln>
          </p:spPr>
          <p:txBody>
            <a:bodyPr/>
            <a:lstStyle/>
            <a:p>
              <a:pPr>
                <a:buFont typeface="Arial" panose="020B0604020202020204" pitchFamily="34" charset="0"/>
                <a:buNone/>
                <a:defRPr/>
              </a:pPr>
              <a:endParaRPr lang="zh-CN" altLang="en-US" sz="2800">
                <a:latin typeface="Arial" panose="020B0604020202020204" pitchFamily="34" charset="0"/>
                <a:ea typeface="宋体" panose="02010600030101010101" pitchFamily="2" charset="-122"/>
              </a:endParaRPr>
            </a:p>
          </p:txBody>
        </p:sp>
        <p:sp>
          <p:nvSpPr>
            <p:cNvPr id="233500" name="五角星 233499"/>
            <p:cNvSpPr/>
            <p:nvPr/>
          </p:nvSpPr>
          <p:spPr>
            <a:xfrm>
              <a:off x="3197" y="3294"/>
              <a:ext cx="137" cy="136"/>
            </a:xfrm>
            <a:prstGeom prst="star5">
              <a:avLst/>
            </a:prstGeom>
            <a:noFill/>
            <a:ln w="28575" cap="flat" cmpd="sng">
              <a:solidFill>
                <a:srgbClr val="FF00FF"/>
              </a:solidFill>
              <a:prstDash val="solid"/>
              <a:miter/>
              <a:headEnd type="none" w="med" len="med"/>
              <a:tailEnd type="none" w="med" len="med"/>
            </a:ln>
          </p:spPr>
          <p:txBody>
            <a:bodyPr/>
            <a:lstStyle/>
            <a:p>
              <a:pPr>
                <a:buFont typeface="Arial" panose="020B0604020202020204" pitchFamily="34" charset="0"/>
                <a:buNone/>
                <a:defRPr/>
              </a:pPr>
              <a:endParaRPr lang="zh-CN" altLang="en-US" sz="2800">
                <a:latin typeface="Arial" panose="020B0604020202020204" pitchFamily="34" charset="0"/>
                <a:ea typeface="宋体" panose="02010600030101010101" pitchFamily="2" charset="-122"/>
              </a:endParaRPr>
            </a:p>
          </p:txBody>
        </p:sp>
        <p:sp>
          <p:nvSpPr>
            <p:cNvPr id="233501" name="五角星 233500"/>
            <p:cNvSpPr/>
            <p:nvPr/>
          </p:nvSpPr>
          <p:spPr>
            <a:xfrm>
              <a:off x="3740" y="3294"/>
              <a:ext cx="137" cy="136"/>
            </a:xfrm>
            <a:prstGeom prst="star5">
              <a:avLst/>
            </a:prstGeom>
            <a:noFill/>
            <a:ln w="28575" cap="flat" cmpd="sng">
              <a:solidFill>
                <a:srgbClr val="FF6600"/>
              </a:solidFill>
              <a:prstDash val="solid"/>
              <a:miter/>
              <a:headEnd type="none" w="med" len="med"/>
              <a:tailEnd type="none" w="med" len="med"/>
            </a:ln>
          </p:spPr>
          <p:txBody>
            <a:bodyPr/>
            <a:lstStyle/>
            <a:p>
              <a:pPr>
                <a:buFont typeface="Arial" panose="020B0604020202020204" pitchFamily="34" charset="0"/>
                <a:buNone/>
                <a:defRPr/>
              </a:pPr>
              <a:endParaRPr lang="zh-CN" altLang="en-US" sz="2800">
                <a:latin typeface="Arial" panose="020B0604020202020204" pitchFamily="34" charset="0"/>
                <a:ea typeface="宋体" panose="02010600030101010101" pitchFamily="2" charset="-122"/>
              </a:endParaRPr>
            </a:p>
          </p:txBody>
        </p:sp>
        <p:sp>
          <p:nvSpPr>
            <p:cNvPr id="233502" name="五角星 233501"/>
            <p:cNvSpPr/>
            <p:nvPr/>
          </p:nvSpPr>
          <p:spPr>
            <a:xfrm>
              <a:off x="4013" y="3294"/>
              <a:ext cx="137" cy="136"/>
            </a:xfrm>
            <a:prstGeom prst="star5">
              <a:avLst/>
            </a:prstGeom>
            <a:noFill/>
            <a:ln w="28575" cap="flat" cmpd="sng">
              <a:solidFill>
                <a:srgbClr val="000080"/>
              </a:solidFill>
              <a:prstDash val="solid"/>
              <a:miter/>
              <a:headEnd type="none" w="med" len="med"/>
              <a:tailEnd type="none" w="med" len="med"/>
            </a:ln>
          </p:spPr>
          <p:txBody>
            <a:bodyPr/>
            <a:lstStyle/>
            <a:p>
              <a:pPr>
                <a:buFont typeface="Arial" panose="020B0604020202020204" pitchFamily="34" charset="0"/>
                <a:buNone/>
                <a:defRPr/>
              </a:pPr>
              <a:endParaRPr lang="zh-CN" altLang="en-US" sz="2800">
                <a:latin typeface="Arial" panose="020B0604020202020204" pitchFamily="34" charset="0"/>
                <a:ea typeface="宋体" panose="02010600030101010101" pitchFamily="2" charset="-122"/>
              </a:endParaRPr>
            </a:p>
          </p:txBody>
        </p:sp>
        <p:sp>
          <p:nvSpPr>
            <p:cNvPr id="233503" name="五角星 233502"/>
            <p:cNvSpPr/>
            <p:nvPr/>
          </p:nvSpPr>
          <p:spPr>
            <a:xfrm>
              <a:off x="4285" y="3294"/>
              <a:ext cx="137" cy="136"/>
            </a:xfrm>
            <a:prstGeom prst="star5">
              <a:avLst/>
            </a:prstGeom>
            <a:solidFill>
              <a:srgbClr val="00FF00"/>
            </a:solidFill>
            <a:ln w="28575" cap="flat" cmpd="sng">
              <a:solidFill>
                <a:srgbClr val="00FF00"/>
              </a:solidFill>
              <a:prstDash val="solid"/>
              <a:miter/>
              <a:headEnd type="none" w="med" len="med"/>
              <a:tailEnd type="none" w="med" len="med"/>
            </a:ln>
          </p:spPr>
          <p:txBody>
            <a:bodyPr/>
            <a:lstStyle/>
            <a:p>
              <a:pPr>
                <a:buFont typeface="Arial" panose="020B0604020202020204" pitchFamily="34" charset="0"/>
                <a:buNone/>
                <a:defRPr/>
              </a:pPr>
              <a:endParaRPr lang="zh-CN" altLang="en-US" sz="2800">
                <a:latin typeface="Arial" panose="020B0604020202020204" pitchFamily="34" charset="0"/>
                <a:ea typeface="宋体" panose="02010600030101010101" pitchFamily="2" charset="-122"/>
              </a:endParaRPr>
            </a:p>
          </p:txBody>
        </p:sp>
        <p:sp>
          <p:nvSpPr>
            <p:cNvPr id="233504" name="五角星 233503"/>
            <p:cNvSpPr/>
            <p:nvPr/>
          </p:nvSpPr>
          <p:spPr>
            <a:xfrm>
              <a:off x="4558" y="3294"/>
              <a:ext cx="137" cy="136"/>
            </a:xfrm>
            <a:prstGeom prst="star5">
              <a:avLst/>
            </a:prstGeom>
            <a:noFill/>
            <a:ln w="28575" cap="flat" cmpd="sng">
              <a:solidFill>
                <a:srgbClr val="FF0000"/>
              </a:solidFill>
              <a:prstDash val="solid"/>
              <a:miter/>
              <a:headEnd type="none" w="med" len="med"/>
              <a:tailEnd type="none" w="med" len="med"/>
            </a:ln>
          </p:spPr>
          <p:txBody>
            <a:bodyPr/>
            <a:lstStyle/>
            <a:p>
              <a:pPr>
                <a:buFont typeface="Arial" panose="020B0604020202020204" pitchFamily="34" charset="0"/>
                <a:buNone/>
                <a:defRPr/>
              </a:pPr>
              <a:endParaRPr lang="zh-CN" altLang="en-US" sz="2800">
                <a:latin typeface="Arial" panose="020B0604020202020204" pitchFamily="34" charset="0"/>
                <a:ea typeface="宋体" panose="02010600030101010101" pitchFamily="2" charset="-122"/>
              </a:endParaRPr>
            </a:p>
          </p:txBody>
        </p:sp>
        <p:sp>
          <p:nvSpPr>
            <p:cNvPr id="233505" name="五角星 233504"/>
            <p:cNvSpPr/>
            <p:nvPr/>
          </p:nvSpPr>
          <p:spPr>
            <a:xfrm>
              <a:off x="3468" y="3294"/>
              <a:ext cx="137" cy="136"/>
            </a:xfrm>
            <a:prstGeom prst="star5">
              <a:avLst/>
            </a:prstGeom>
            <a:noFill/>
            <a:ln w="28575" cap="flat" cmpd="sng">
              <a:solidFill>
                <a:srgbClr val="008080"/>
              </a:solidFill>
              <a:prstDash val="solid"/>
              <a:miter/>
              <a:headEnd type="none" w="med" len="med"/>
              <a:tailEnd type="none" w="med" len="med"/>
            </a:ln>
          </p:spPr>
          <p:txBody>
            <a:bodyPr/>
            <a:lstStyle/>
            <a:p>
              <a:pPr>
                <a:buFont typeface="Arial" panose="020B0604020202020204" pitchFamily="34" charset="0"/>
                <a:buNone/>
                <a:defRPr/>
              </a:pPr>
              <a:endParaRPr lang="zh-CN" altLang="en-US" sz="2800">
                <a:latin typeface="Arial" panose="020B0604020202020204" pitchFamily="34" charset="0"/>
                <a:ea typeface="宋体" panose="02010600030101010101" pitchFamily="2" charset="-122"/>
              </a:endParaRPr>
            </a:p>
          </p:txBody>
        </p:sp>
      </p:grpSp>
      <p:grpSp>
        <p:nvGrpSpPr>
          <p:cNvPr id="233513" name="组合 233512"/>
          <p:cNvGrpSpPr/>
          <p:nvPr/>
        </p:nvGrpSpPr>
        <p:grpSpPr bwMode="auto">
          <a:xfrm>
            <a:off x="7019925" y="4581525"/>
            <a:ext cx="1873250" cy="647700"/>
            <a:chOff x="4422" y="2886"/>
            <a:chExt cx="1180" cy="408"/>
          </a:xfrm>
        </p:grpSpPr>
        <p:sp>
          <p:nvSpPr>
            <p:cNvPr id="117770" name="直接连接符 233505"/>
            <p:cNvSpPr>
              <a:spLocks noChangeShapeType="1"/>
            </p:cNvSpPr>
            <p:nvPr/>
          </p:nvSpPr>
          <p:spPr bwMode="auto">
            <a:xfrm flipH="1">
              <a:off x="4422" y="3067"/>
              <a:ext cx="545" cy="227"/>
            </a:xfrm>
            <a:prstGeom prst="line">
              <a:avLst/>
            </a:prstGeom>
            <a:noFill/>
            <a:ln w="38100">
              <a:solidFill>
                <a:schemeClr val="hlink"/>
              </a:solidFill>
              <a:round/>
              <a:tailEnd type="triangle" w="med" len="med"/>
            </a:ln>
          </p:spPr>
          <p:txBody>
            <a:bodyPr/>
            <a:lstStyle/>
            <a:p>
              <a:endParaRPr lang="zh-CN" altLang="en-US"/>
            </a:p>
          </p:txBody>
        </p:sp>
        <p:sp>
          <p:nvSpPr>
            <p:cNvPr id="117771" name="文本框 233506"/>
            <p:cNvSpPr txBox="1">
              <a:spLocks noChangeArrowheads="1"/>
            </p:cNvSpPr>
            <p:nvPr/>
          </p:nvSpPr>
          <p:spPr bwMode="auto">
            <a:xfrm>
              <a:off x="4921" y="2886"/>
              <a:ext cx="681" cy="327"/>
            </a:xfrm>
            <a:prstGeom prst="rect">
              <a:avLst/>
            </a:prstGeom>
            <a:noFill/>
            <a:ln w="9525">
              <a:noFill/>
              <a:miter lim="800000"/>
            </a:ln>
          </p:spPr>
          <p:txBody>
            <a:bodyPr lIns="92075" tIns="46038" rIns="92075" bIns="46038">
              <a:spAutoFit/>
            </a:bodyPr>
            <a:lstStyle/>
            <a:p>
              <a:pPr>
                <a:spcBef>
                  <a:spcPct val="50000"/>
                </a:spcBef>
                <a:buFont typeface="Arial" panose="020B0604020202020204" pitchFamily="34" charset="0"/>
                <a:buNone/>
              </a:pPr>
              <a:r>
                <a:rPr lang="zh-CN" altLang="en-US" sz="2800">
                  <a:solidFill>
                    <a:schemeClr val="bg2"/>
                  </a:solidFill>
                  <a:latin typeface="宋体" panose="02010600030101010101" pitchFamily="2" charset="-122"/>
                </a:rPr>
                <a:t>症状</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34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34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34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34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33512"/>
                                        </p:tgtEl>
                                        <p:attrNameLst>
                                          <p:attrName>style.visibility</p:attrName>
                                        </p:attrNameLst>
                                      </p:cBhvr>
                                      <p:to>
                                        <p:strVal val="visible"/>
                                      </p:to>
                                    </p:set>
                                    <p:anim calcmode="lin" valueType="num">
                                      <p:cBhvr additive="base">
                                        <p:cTn id="23" dur="500" fill="hold"/>
                                        <p:tgtEl>
                                          <p:spTgt spid="233512"/>
                                        </p:tgtEl>
                                        <p:attrNameLst>
                                          <p:attrName>ppt_x</p:attrName>
                                        </p:attrNameLst>
                                      </p:cBhvr>
                                      <p:tavLst>
                                        <p:tav tm="0">
                                          <p:val>
                                            <p:strVal val="0-#ppt_w/2"/>
                                          </p:val>
                                        </p:tav>
                                        <p:tav tm="100000">
                                          <p:val>
                                            <p:strVal val="#ppt_x"/>
                                          </p:val>
                                        </p:tav>
                                      </p:tavLst>
                                    </p:anim>
                                    <p:anim calcmode="lin" valueType="num">
                                      <p:cBhvr additive="base">
                                        <p:cTn id="24" dur="500" fill="hold"/>
                                        <p:tgtEl>
                                          <p:spTgt spid="23351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233508"/>
                                        </p:tgtEl>
                                        <p:attrNameLst>
                                          <p:attrName>style.visibility</p:attrName>
                                        </p:attrNameLst>
                                      </p:cBhvr>
                                      <p:to>
                                        <p:strVal val="visible"/>
                                      </p:to>
                                    </p:set>
                                    <p:animEffect transition="in" filter="box(in)">
                                      <p:cBhvr>
                                        <p:cTn id="29" dur="500"/>
                                        <p:tgtEl>
                                          <p:spTgt spid="233508"/>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233509"/>
                                        </p:tgtEl>
                                        <p:attrNameLst>
                                          <p:attrName>style.visibility</p:attrName>
                                        </p:attrNameLst>
                                      </p:cBhvr>
                                      <p:to>
                                        <p:strVal val="visible"/>
                                      </p:to>
                                    </p:set>
                                    <p:animEffect transition="in" filter="box(in)">
                                      <p:cBhvr>
                                        <p:cTn id="34" dur="500"/>
                                        <p:tgtEl>
                                          <p:spTgt spid="233509"/>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233510"/>
                                        </p:tgtEl>
                                        <p:attrNameLst>
                                          <p:attrName>style.visibility</p:attrName>
                                        </p:attrNameLst>
                                      </p:cBhvr>
                                      <p:to>
                                        <p:strVal val="visible"/>
                                      </p:to>
                                    </p:set>
                                    <p:animEffect transition="in" filter="box(in)">
                                      <p:cBhvr>
                                        <p:cTn id="39" dur="500"/>
                                        <p:tgtEl>
                                          <p:spTgt spid="23351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351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33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标题 265218"/>
          <p:cNvSpPr>
            <a:spLocks noGrp="1"/>
          </p:cNvSpPr>
          <p:nvPr>
            <p:ph type="title"/>
          </p:nvPr>
        </p:nvSpPr>
        <p:spPr bwMode="auto">
          <a:xfrm>
            <a:off x="1116013" y="188913"/>
            <a:ext cx="7200900" cy="1008062"/>
          </a:xfrm>
          <a:noFill/>
          <a:ln>
            <a:miter lim="800000"/>
          </a:ln>
        </p:spPr>
        <p:txBody>
          <a:bodyPr vert="horz" wrap="square" lIns="91440" tIns="45720" rIns="91440" bIns="45720" numCol="1" anchor="t" anchorCtr="0" compatLnSpc="1"/>
          <a:lstStyle/>
          <a:p>
            <a:pPr algn="ctr" eaLnBrk="1" hangingPunct="1"/>
            <a:r>
              <a:rPr lang="zh-CN" altLang="en-US" sz="3600" b="1" smtClean="0">
                <a:solidFill>
                  <a:srgbClr val="FF0000"/>
                </a:solidFill>
              </a:rPr>
              <a:t>（二）以辨证思维确定主治，并指导临床用药</a:t>
            </a:r>
          </a:p>
        </p:txBody>
      </p:sp>
      <p:sp>
        <p:nvSpPr>
          <p:cNvPr id="118786" name="直接连接符 265220"/>
          <p:cNvSpPr>
            <a:spLocks noChangeShapeType="1"/>
          </p:cNvSpPr>
          <p:nvPr/>
        </p:nvSpPr>
        <p:spPr bwMode="auto">
          <a:xfrm>
            <a:off x="900113" y="1268413"/>
            <a:ext cx="7416800" cy="0"/>
          </a:xfrm>
          <a:prstGeom prst="line">
            <a:avLst/>
          </a:prstGeom>
          <a:noFill/>
          <a:ln w="95250" cmpd="thinThick">
            <a:solidFill>
              <a:srgbClr val="000080"/>
            </a:solidFill>
            <a:round/>
          </a:ln>
        </p:spPr>
        <p:txBody>
          <a:bodyPr/>
          <a:lstStyle/>
          <a:p>
            <a:endParaRPr lang="zh-CN" altLang="en-US"/>
          </a:p>
        </p:txBody>
      </p:sp>
      <p:sp>
        <p:nvSpPr>
          <p:cNvPr id="118787" name="文本框 265223"/>
          <p:cNvSpPr txBox="1">
            <a:spLocks noChangeArrowheads="1"/>
          </p:cNvSpPr>
          <p:nvPr/>
        </p:nvSpPr>
        <p:spPr bwMode="auto">
          <a:xfrm>
            <a:off x="3995738" y="1341438"/>
            <a:ext cx="1079500" cy="519112"/>
          </a:xfrm>
          <a:prstGeom prst="rect">
            <a:avLst/>
          </a:prstGeom>
          <a:noFill/>
          <a:ln w="9525">
            <a:noFill/>
            <a:miter lim="800000"/>
          </a:ln>
        </p:spPr>
        <p:txBody>
          <a:bodyPr lIns="92075" tIns="46038" rIns="92075" bIns="46038">
            <a:spAutoFit/>
          </a:bodyPr>
          <a:lstStyle/>
          <a:p>
            <a:pPr>
              <a:spcBef>
                <a:spcPct val="50000"/>
              </a:spcBef>
              <a:buFont typeface="Arial" panose="020B0604020202020204" pitchFamily="34" charset="0"/>
              <a:buNone/>
            </a:pPr>
            <a:r>
              <a:rPr lang="zh-CN" altLang="en-US" sz="2800">
                <a:solidFill>
                  <a:schemeClr val="hlink"/>
                </a:solidFill>
                <a:latin typeface="宋体" panose="02010600030101010101" pitchFamily="2" charset="-122"/>
              </a:rPr>
              <a:t>流感</a:t>
            </a:r>
          </a:p>
        </p:txBody>
      </p:sp>
      <p:grpSp>
        <p:nvGrpSpPr>
          <p:cNvPr id="265266" name="组合 265265"/>
          <p:cNvGrpSpPr/>
          <p:nvPr/>
        </p:nvGrpSpPr>
        <p:grpSpPr bwMode="auto">
          <a:xfrm>
            <a:off x="1619250" y="2492375"/>
            <a:ext cx="1873250" cy="1023938"/>
            <a:chOff x="1020" y="1570"/>
            <a:chExt cx="1180" cy="645"/>
          </a:xfrm>
        </p:grpSpPr>
        <p:sp>
          <p:nvSpPr>
            <p:cNvPr id="118823" name="文本框 265227"/>
            <p:cNvSpPr txBox="1">
              <a:spLocks noChangeArrowheads="1"/>
            </p:cNvSpPr>
            <p:nvPr/>
          </p:nvSpPr>
          <p:spPr bwMode="auto">
            <a:xfrm>
              <a:off x="1202" y="1888"/>
              <a:ext cx="862" cy="327"/>
            </a:xfrm>
            <a:prstGeom prst="rect">
              <a:avLst/>
            </a:prstGeom>
            <a:noFill/>
            <a:ln w="9525">
              <a:noFill/>
              <a:miter lim="800000"/>
            </a:ln>
          </p:spPr>
          <p:txBody>
            <a:bodyPr lIns="92075" tIns="46038" rIns="92075" bIns="46038">
              <a:spAutoFit/>
            </a:bodyPr>
            <a:lstStyle/>
            <a:p>
              <a:pPr algn="ctr">
                <a:spcBef>
                  <a:spcPct val="50000"/>
                </a:spcBef>
                <a:buFont typeface="Arial" panose="020B0604020202020204" pitchFamily="34" charset="0"/>
                <a:buNone/>
              </a:pPr>
              <a:r>
                <a:rPr lang="zh-CN" altLang="en-US" sz="2800">
                  <a:solidFill>
                    <a:srgbClr val="FF0000"/>
                  </a:solidFill>
                  <a:latin typeface="宋体" panose="02010600030101010101" pitchFamily="2" charset="-122"/>
                </a:rPr>
                <a:t>卫分证</a:t>
              </a:r>
              <a:endParaRPr lang="en-US" altLang="zh-CN" sz="2800">
                <a:solidFill>
                  <a:srgbClr val="FF0000"/>
                </a:solidFill>
                <a:latin typeface="宋体" panose="02010600030101010101" pitchFamily="2" charset="-122"/>
              </a:endParaRPr>
            </a:p>
          </p:txBody>
        </p:sp>
        <p:sp>
          <p:nvSpPr>
            <p:cNvPr id="118824" name="左大括号 265224"/>
            <p:cNvSpPr/>
            <p:nvPr/>
          </p:nvSpPr>
          <p:spPr bwMode="auto">
            <a:xfrm rot="-5400000">
              <a:off x="1428" y="1161"/>
              <a:ext cx="363" cy="1180"/>
            </a:xfrm>
            <a:prstGeom prst="leftBrace">
              <a:avLst>
                <a:gd name="adj1" fmla="val 27089"/>
                <a:gd name="adj2" fmla="val 50000"/>
              </a:avLst>
            </a:prstGeom>
            <a:noFill/>
            <a:ln w="50800">
              <a:solidFill>
                <a:srgbClr val="FF6600"/>
              </a:solidFill>
              <a:round/>
            </a:ln>
          </p:spPr>
          <p:txBody>
            <a:bodyPr/>
            <a:lstStyle/>
            <a:p>
              <a:pPr>
                <a:buFont typeface="Arial" panose="020B0604020202020204" pitchFamily="34" charset="0"/>
                <a:buNone/>
              </a:pPr>
              <a:endParaRPr lang="zh-CN" altLang="en-US" sz="2800"/>
            </a:p>
          </p:txBody>
        </p:sp>
      </p:grpSp>
      <p:grpSp>
        <p:nvGrpSpPr>
          <p:cNvPr id="265268" name="组合 265267"/>
          <p:cNvGrpSpPr/>
          <p:nvPr/>
        </p:nvGrpSpPr>
        <p:grpSpPr bwMode="auto">
          <a:xfrm>
            <a:off x="5364163" y="2492375"/>
            <a:ext cx="2087562" cy="1023938"/>
            <a:chOff x="3379" y="1570"/>
            <a:chExt cx="1315" cy="645"/>
          </a:xfrm>
        </p:grpSpPr>
        <p:sp>
          <p:nvSpPr>
            <p:cNvPr id="118821" name="文本框 265229"/>
            <p:cNvSpPr txBox="1">
              <a:spLocks noChangeArrowheads="1"/>
            </p:cNvSpPr>
            <p:nvPr/>
          </p:nvSpPr>
          <p:spPr bwMode="auto">
            <a:xfrm>
              <a:off x="3379" y="1888"/>
              <a:ext cx="1315" cy="327"/>
            </a:xfrm>
            <a:prstGeom prst="rect">
              <a:avLst/>
            </a:prstGeom>
            <a:noFill/>
            <a:ln w="9525">
              <a:noFill/>
              <a:miter lim="800000"/>
            </a:ln>
          </p:spPr>
          <p:txBody>
            <a:bodyPr lIns="92075" tIns="46038" rIns="92075" bIns="46038">
              <a:spAutoFit/>
            </a:bodyPr>
            <a:lstStyle/>
            <a:p>
              <a:pPr>
                <a:spcBef>
                  <a:spcPct val="50000"/>
                </a:spcBef>
                <a:buFont typeface="Arial" panose="020B0604020202020204" pitchFamily="34" charset="0"/>
                <a:buNone/>
              </a:pPr>
              <a:r>
                <a:rPr lang="zh-CN" altLang="en-US" sz="2800">
                  <a:solidFill>
                    <a:schemeClr val="bg2"/>
                  </a:solidFill>
                  <a:latin typeface="宋体" panose="02010600030101010101" pitchFamily="2" charset="-122"/>
                </a:rPr>
                <a:t>热入营血证</a:t>
              </a:r>
              <a:endParaRPr lang="en-US" altLang="zh-CN" sz="2800">
                <a:solidFill>
                  <a:schemeClr val="bg2"/>
                </a:solidFill>
                <a:latin typeface="宋体" panose="02010600030101010101" pitchFamily="2" charset="-122"/>
              </a:endParaRPr>
            </a:p>
          </p:txBody>
        </p:sp>
        <p:sp>
          <p:nvSpPr>
            <p:cNvPr id="118822" name="左大括号 265225"/>
            <p:cNvSpPr/>
            <p:nvPr/>
          </p:nvSpPr>
          <p:spPr bwMode="auto">
            <a:xfrm rot="-5400000">
              <a:off x="3787" y="1162"/>
              <a:ext cx="363" cy="1179"/>
            </a:xfrm>
            <a:prstGeom prst="leftBrace">
              <a:avLst>
                <a:gd name="adj1" fmla="val 27066"/>
                <a:gd name="adj2" fmla="val 50000"/>
              </a:avLst>
            </a:prstGeom>
            <a:noFill/>
            <a:ln w="50800">
              <a:solidFill>
                <a:srgbClr val="FF6600"/>
              </a:solidFill>
              <a:round/>
            </a:ln>
          </p:spPr>
          <p:txBody>
            <a:bodyPr/>
            <a:lstStyle/>
            <a:p>
              <a:pPr>
                <a:buFont typeface="Arial" panose="020B0604020202020204" pitchFamily="34" charset="0"/>
                <a:buNone/>
              </a:pPr>
              <a:endParaRPr lang="zh-CN" altLang="en-US" sz="2800"/>
            </a:p>
          </p:txBody>
        </p:sp>
      </p:grpSp>
      <p:grpSp>
        <p:nvGrpSpPr>
          <p:cNvPr id="265267" name="组合 265266"/>
          <p:cNvGrpSpPr/>
          <p:nvPr/>
        </p:nvGrpSpPr>
        <p:grpSpPr bwMode="auto">
          <a:xfrm>
            <a:off x="3348038" y="2492375"/>
            <a:ext cx="2087562" cy="1023938"/>
            <a:chOff x="2109" y="1570"/>
            <a:chExt cx="1315" cy="645"/>
          </a:xfrm>
        </p:grpSpPr>
        <p:sp>
          <p:nvSpPr>
            <p:cNvPr id="118819" name="文本框 265228"/>
            <p:cNvSpPr txBox="1">
              <a:spLocks noChangeArrowheads="1"/>
            </p:cNvSpPr>
            <p:nvPr/>
          </p:nvSpPr>
          <p:spPr bwMode="auto">
            <a:xfrm>
              <a:off x="2109" y="1888"/>
              <a:ext cx="1315" cy="327"/>
            </a:xfrm>
            <a:prstGeom prst="rect">
              <a:avLst/>
            </a:prstGeom>
            <a:noFill/>
            <a:ln w="9525">
              <a:noFill/>
              <a:miter lim="800000"/>
            </a:ln>
          </p:spPr>
          <p:txBody>
            <a:bodyPr lIns="92075" tIns="46038" rIns="92075" bIns="46038">
              <a:spAutoFit/>
            </a:bodyPr>
            <a:lstStyle/>
            <a:p>
              <a:pPr>
                <a:spcBef>
                  <a:spcPct val="50000"/>
                </a:spcBef>
                <a:buFont typeface="Arial" panose="020B0604020202020204" pitchFamily="34" charset="0"/>
                <a:buNone/>
              </a:pPr>
              <a:r>
                <a:rPr lang="zh-CN" altLang="en-US" sz="2800">
                  <a:solidFill>
                    <a:schemeClr val="hlink"/>
                  </a:solidFill>
                  <a:latin typeface="宋体" panose="02010600030101010101" pitchFamily="2" charset="-122"/>
                </a:rPr>
                <a:t>气分实热证</a:t>
              </a:r>
              <a:endParaRPr lang="en-US" altLang="zh-CN" sz="2800">
                <a:solidFill>
                  <a:schemeClr val="hlink"/>
                </a:solidFill>
                <a:latin typeface="宋体" panose="02010600030101010101" pitchFamily="2" charset="-122"/>
              </a:endParaRPr>
            </a:p>
          </p:txBody>
        </p:sp>
        <p:sp>
          <p:nvSpPr>
            <p:cNvPr id="118820" name="左大括号 265226"/>
            <p:cNvSpPr/>
            <p:nvPr/>
          </p:nvSpPr>
          <p:spPr bwMode="auto">
            <a:xfrm rot="-5400000">
              <a:off x="2630" y="1230"/>
              <a:ext cx="363" cy="1043"/>
            </a:xfrm>
            <a:prstGeom prst="leftBrace">
              <a:avLst>
                <a:gd name="adj1" fmla="val 23944"/>
                <a:gd name="adj2" fmla="val 50000"/>
              </a:avLst>
            </a:prstGeom>
            <a:noFill/>
            <a:ln w="50800">
              <a:solidFill>
                <a:srgbClr val="FF6600"/>
              </a:solidFill>
              <a:round/>
            </a:ln>
          </p:spPr>
          <p:txBody>
            <a:bodyPr/>
            <a:lstStyle/>
            <a:p>
              <a:pPr>
                <a:buFont typeface="Arial" panose="020B0604020202020204" pitchFamily="34" charset="0"/>
                <a:buNone/>
              </a:pPr>
              <a:endParaRPr lang="zh-CN" altLang="en-US" sz="2800"/>
            </a:p>
          </p:txBody>
        </p:sp>
      </p:grpSp>
      <p:grpSp>
        <p:nvGrpSpPr>
          <p:cNvPr id="118791" name="组合 265264"/>
          <p:cNvGrpSpPr/>
          <p:nvPr/>
        </p:nvGrpSpPr>
        <p:grpSpPr bwMode="auto">
          <a:xfrm>
            <a:off x="1547813" y="1844675"/>
            <a:ext cx="5834062" cy="647700"/>
            <a:chOff x="1026" y="1434"/>
            <a:chExt cx="3675" cy="408"/>
          </a:xfrm>
        </p:grpSpPr>
        <p:sp>
          <p:nvSpPr>
            <p:cNvPr id="118804" name="直接连接符 265221"/>
            <p:cNvSpPr>
              <a:spLocks noChangeShapeType="1"/>
            </p:cNvSpPr>
            <p:nvPr/>
          </p:nvSpPr>
          <p:spPr bwMode="auto">
            <a:xfrm>
              <a:off x="1027" y="1797"/>
              <a:ext cx="3674" cy="0"/>
            </a:xfrm>
            <a:prstGeom prst="line">
              <a:avLst/>
            </a:prstGeom>
            <a:noFill/>
            <a:ln w="57150">
              <a:solidFill>
                <a:srgbClr val="0000FF"/>
              </a:solidFill>
              <a:round/>
            </a:ln>
          </p:spPr>
          <p:txBody>
            <a:bodyPr/>
            <a:lstStyle/>
            <a:p>
              <a:endParaRPr lang="zh-CN" altLang="en-US"/>
            </a:p>
          </p:txBody>
        </p:sp>
        <p:sp>
          <p:nvSpPr>
            <p:cNvPr id="118805" name="左大括号 265222"/>
            <p:cNvSpPr/>
            <p:nvPr/>
          </p:nvSpPr>
          <p:spPr bwMode="auto">
            <a:xfrm rot="5400000">
              <a:off x="2659" y="-199"/>
              <a:ext cx="363" cy="3629"/>
            </a:xfrm>
            <a:prstGeom prst="leftBrace">
              <a:avLst>
                <a:gd name="adj1" fmla="val 83310"/>
                <a:gd name="adj2" fmla="val 50000"/>
              </a:avLst>
            </a:prstGeom>
            <a:noFill/>
            <a:ln w="50800">
              <a:solidFill>
                <a:srgbClr val="FF00FF"/>
              </a:solidFill>
              <a:round/>
            </a:ln>
          </p:spPr>
          <p:txBody>
            <a:bodyPr/>
            <a:lstStyle/>
            <a:p>
              <a:pPr>
                <a:buFont typeface="Arial" panose="020B0604020202020204" pitchFamily="34" charset="0"/>
                <a:buNone/>
              </a:pPr>
              <a:endParaRPr lang="zh-CN" altLang="en-US" sz="2800"/>
            </a:p>
          </p:txBody>
        </p:sp>
        <p:sp>
          <p:nvSpPr>
            <p:cNvPr id="265231" name="五角星 265230"/>
            <p:cNvSpPr/>
            <p:nvPr/>
          </p:nvSpPr>
          <p:spPr>
            <a:xfrm>
              <a:off x="1163" y="1706"/>
              <a:ext cx="137" cy="136"/>
            </a:xfrm>
            <a:prstGeom prst="star5">
              <a:avLst/>
            </a:prstGeom>
            <a:noFill/>
            <a:ln w="28575" cap="flat" cmpd="sng">
              <a:solidFill>
                <a:srgbClr val="FF0000"/>
              </a:solidFill>
              <a:prstDash val="solid"/>
              <a:miter/>
              <a:headEnd type="none" w="med" len="med"/>
              <a:tailEnd type="none" w="med" len="med"/>
            </a:ln>
          </p:spPr>
          <p:txBody>
            <a:bodyPr/>
            <a:lstStyle/>
            <a:p>
              <a:pPr>
                <a:buFont typeface="Arial" panose="020B0604020202020204" pitchFamily="34" charset="0"/>
                <a:buNone/>
                <a:defRPr/>
              </a:pPr>
              <a:endParaRPr lang="zh-CN" altLang="en-US" sz="2800">
                <a:latin typeface="Arial" panose="020B0604020202020204" pitchFamily="34" charset="0"/>
                <a:ea typeface="宋体" panose="02010600030101010101" pitchFamily="2" charset="-122"/>
              </a:endParaRPr>
            </a:p>
          </p:txBody>
        </p:sp>
        <p:sp>
          <p:nvSpPr>
            <p:cNvPr id="265237" name="五角星 265236"/>
            <p:cNvSpPr/>
            <p:nvPr/>
          </p:nvSpPr>
          <p:spPr>
            <a:xfrm>
              <a:off x="1436" y="1706"/>
              <a:ext cx="137" cy="136"/>
            </a:xfrm>
            <a:prstGeom prst="star5">
              <a:avLst/>
            </a:prstGeom>
            <a:noFill/>
            <a:ln w="28575" cap="flat" cmpd="sng">
              <a:solidFill>
                <a:schemeClr val="tx2"/>
              </a:solidFill>
              <a:prstDash val="solid"/>
              <a:miter/>
              <a:headEnd type="none" w="med" len="med"/>
              <a:tailEnd type="none" w="med" len="med"/>
            </a:ln>
          </p:spPr>
          <p:txBody>
            <a:bodyPr/>
            <a:lstStyle/>
            <a:p>
              <a:pPr>
                <a:buFont typeface="Arial" panose="020B0604020202020204" pitchFamily="34" charset="0"/>
                <a:buNone/>
                <a:defRPr/>
              </a:pPr>
              <a:endParaRPr lang="zh-CN" altLang="en-US" sz="2800">
                <a:latin typeface="Arial" panose="020B0604020202020204" pitchFamily="34" charset="0"/>
                <a:ea typeface="宋体" panose="02010600030101010101" pitchFamily="2" charset="-122"/>
              </a:endParaRPr>
            </a:p>
          </p:txBody>
        </p:sp>
        <p:sp>
          <p:nvSpPr>
            <p:cNvPr id="265238" name="五角星 265237"/>
            <p:cNvSpPr/>
            <p:nvPr/>
          </p:nvSpPr>
          <p:spPr>
            <a:xfrm>
              <a:off x="1708" y="1706"/>
              <a:ext cx="137" cy="136"/>
            </a:xfrm>
            <a:prstGeom prst="star5">
              <a:avLst/>
            </a:prstGeom>
            <a:noFill/>
            <a:ln w="28575" cap="flat" cmpd="sng">
              <a:solidFill>
                <a:schemeClr val="bg2"/>
              </a:solidFill>
              <a:prstDash val="solid"/>
              <a:miter/>
              <a:headEnd type="none" w="med" len="med"/>
              <a:tailEnd type="none" w="med" len="med"/>
            </a:ln>
          </p:spPr>
          <p:txBody>
            <a:bodyPr/>
            <a:lstStyle/>
            <a:p>
              <a:pPr>
                <a:buFont typeface="Arial" panose="020B0604020202020204" pitchFamily="34" charset="0"/>
                <a:buNone/>
                <a:defRPr/>
              </a:pPr>
              <a:endParaRPr lang="zh-CN" altLang="en-US" sz="2800">
                <a:latin typeface="Arial" panose="020B0604020202020204" pitchFamily="34" charset="0"/>
                <a:ea typeface="宋体" panose="02010600030101010101" pitchFamily="2" charset="-122"/>
              </a:endParaRPr>
            </a:p>
          </p:txBody>
        </p:sp>
        <p:sp>
          <p:nvSpPr>
            <p:cNvPr id="265239" name="五角星 265238"/>
            <p:cNvSpPr/>
            <p:nvPr/>
          </p:nvSpPr>
          <p:spPr>
            <a:xfrm>
              <a:off x="1980" y="1706"/>
              <a:ext cx="137" cy="136"/>
            </a:xfrm>
            <a:prstGeom prst="star5">
              <a:avLst/>
            </a:prstGeom>
            <a:noFill/>
            <a:ln w="28575" cap="flat" cmpd="sng">
              <a:solidFill>
                <a:srgbClr val="0000FF"/>
              </a:solidFill>
              <a:prstDash val="solid"/>
              <a:miter/>
              <a:headEnd type="none" w="med" len="med"/>
              <a:tailEnd type="none" w="med" len="med"/>
            </a:ln>
          </p:spPr>
          <p:txBody>
            <a:bodyPr/>
            <a:lstStyle/>
            <a:p>
              <a:pPr>
                <a:buFont typeface="Arial" panose="020B0604020202020204" pitchFamily="34" charset="0"/>
                <a:buNone/>
                <a:defRPr/>
              </a:pPr>
              <a:endParaRPr lang="zh-CN" altLang="en-US" sz="2800">
                <a:latin typeface="Arial" panose="020B0604020202020204" pitchFamily="34" charset="0"/>
                <a:ea typeface="宋体" panose="02010600030101010101" pitchFamily="2" charset="-122"/>
              </a:endParaRPr>
            </a:p>
          </p:txBody>
        </p:sp>
        <p:sp>
          <p:nvSpPr>
            <p:cNvPr id="265240" name="五角星 265239"/>
            <p:cNvSpPr/>
            <p:nvPr/>
          </p:nvSpPr>
          <p:spPr>
            <a:xfrm>
              <a:off x="2251" y="1706"/>
              <a:ext cx="137" cy="136"/>
            </a:xfrm>
            <a:prstGeom prst="star5">
              <a:avLst/>
            </a:prstGeom>
            <a:noFill/>
            <a:ln w="28575" cap="flat" cmpd="sng">
              <a:solidFill>
                <a:srgbClr val="800000"/>
              </a:solidFill>
              <a:prstDash val="solid"/>
              <a:miter/>
              <a:headEnd type="none" w="med" len="med"/>
              <a:tailEnd type="none" w="med" len="med"/>
            </a:ln>
          </p:spPr>
          <p:txBody>
            <a:bodyPr/>
            <a:lstStyle/>
            <a:p>
              <a:pPr>
                <a:buFont typeface="Arial" panose="020B0604020202020204" pitchFamily="34" charset="0"/>
                <a:buNone/>
                <a:defRPr/>
              </a:pPr>
              <a:endParaRPr lang="zh-CN" altLang="en-US" sz="2800">
                <a:latin typeface="Arial" panose="020B0604020202020204" pitchFamily="34" charset="0"/>
                <a:ea typeface="宋体" panose="02010600030101010101" pitchFamily="2" charset="-122"/>
              </a:endParaRPr>
            </a:p>
          </p:txBody>
        </p:sp>
        <p:sp>
          <p:nvSpPr>
            <p:cNvPr id="265241" name="五角星 265240"/>
            <p:cNvSpPr/>
            <p:nvPr/>
          </p:nvSpPr>
          <p:spPr>
            <a:xfrm>
              <a:off x="2522" y="1706"/>
              <a:ext cx="137" cy="136"/>
            </a:xfrm>
            <a:prstGeom prst="star5">
              <a:avLst/>
            </a:prstGeom>
            <a:noFill/>
            <a:ln w="28575" cap="flat" cmpd="sng">
              <a:solidFill>
                <a:srgbClr val="FF0000"/>
              </a:solidFill>
              <a:prstDash val="solid"/>
              <a:miter/>
              <a:headEnd type="none" w="med" len="med"/>
              <a:tailEnd type="none" w="med" len="med"/>
            </a:ln>
          </p:spPr>
          <p:txBody>
            <a:bodyPr/>
            <a:lstStyle/>
            <a:p>
              <a:pPr>
                <a:buFont typeface="Arial" panose="020B0604020202020204" pitchFamily="34" charset="0"/>
                <a:buNone/>
                <a:defRPr/>
              </a:pPr>
              <a:endParaRPr lang="zh-CN" altLang="en-US" sz="2800">
                <a:latin typeface="Arial" panose="020B0604020202020204" pitchFamily="34" charset="0"/>
                <a:ea typeface="宋体" panose="02010600030101010101" pitchFamily="2" charset="-122"/>
              </a:endParaRPr>
            </a:p>
          </p:txBody>
        </p:sp>
        <p:sp>
          <p:nvSpPr>
            <p:cNvPr id="265242" name="五角星 265241"/>
            <p:cNvSpPr/>
            <p:nvPr/>
          </p:nvSpPr>
          <p:spPr>
            <a:xfrm>
              <a:off x="2793" y="1706"/>
              <a:ext cx="137" cy="136"/>
            </a:xfrm>
            <a:prstGeom prst="star5">
              <a:avLst/>
            </a:prstGeom>
            <a:noFill/>
            <a:ln w="28575" cap="flat" cmpd="sng">
              <a:solidFill>
                <a:srgbClr val="008000"/>
              </a:solidFill>
              <a:prstDash val="solid"/>
              <a:miter/>
              <a:headEnd type="none" w="med" len="med"/>
              <a:tailEnd type="none" w="med" len="med"/>
            </a:ln>
          </p:spPr>
          <p:txBody>
            <a:bodyPr/>
            <a:lstStyle/>
            <a:p>
              <a:pPr>
                <a:buFont typeface="Arial" panose="020B0604020202020204" pitchFamily="34" charset="0"/>
                <a:buNone/>
                <a:defRPr/>
              </a:pPr>
              <a:endParaRPr lang="zh-CN" altLang="en-US" sz="2800">
                <a:latin typeface="Arial" panose="020B0604020202020204" pitchFamily="34" charset="0"/>
                <a:ea typeface="宋体" panose="02010600030101010101" pitchFamily="2" charset="-122"/>
              </a:endParaRPr>
            </a:p>
          </p:txBody>
        </p:sp>
        <p:sp>
          <p:nvSpPr>
            <p:cNvPr id="265243" name="五角星 265242"/>
            <p:cNvSpPr/>
            <p:nvPr/>
          </p:nvSpPr>
          <p:spPr>
            <a:xfrm>
              <a:off x="3066" y="1706"/>
              <a:ext cx="137" cy="136"/>
            </a:xfrm>
            <a:prstGeom prst="star5">
              <a:avLst/>
            </a:prstGeom>
            <a:noFill/>
            <a:ln w="28575" cap="flat" cmpd="sng">
              <a:solidFill>
                <a:srgbClr val="FF00FF"/>
              </a:solidFill>
              <a:prstDash val="solid"/>
              <a:miter/>
              <a:headEnd type="none" w="med" len="med"/>
              <a:tailEnd type="none" w="med" len="med"/>
            </a:ln>
          </p:spPr>
          <p:txBody>
            <a:bodyPr/>
            <a:lstStyle/>
            <a:p>
              <a:pPr>
                <a:buFont typeface="Arial" panose="020B0604020202020204" pitchFamily="34" charset="0"/>
                <a:buNone/>
                <a:defRPr/>
              </a:pPr>
              <a:endParaRPr lang="zh-CN" altLang="en-US" sz="2800">
                <a:latin typeface="Arial" panose="020B0604020202020204" pitchFamily="34" charset="0"/>
                <a:ea typeface="宋体" panose="02010600030101010101" pitchFamily="2" charset="-122"/>
              </a:endParaRPr>
            </a:p>
          </p:txBody>
        </p:sp>
        <p:sp>
          <p:nvSpPr>
            <p:cNvPr id="265244" name="五角星 265243"/>
            <p:cNvSpPr/>
            <p:nvPr/>
          </p:nvSpPr>
          <p:spPr>
            <a:xfrm>
              <a:off x="3607" y="1706"/>
              <a:ext cx="137" cy="136"/>
            </a:xfrm>
            <a:prstGeom prst="star5">
              <a:avLst/>
            </a:prstGeom>
            <a:noFill/>
            <a:ln w="28575" cap="flat" cmpd="sng">
              <a:solidFill>
                <a:srgbClr val="FF6600"/>
              </a:solidFill>
              <a:prstDash val="solid"/>
              <a:miter/>
              <a:headEnd type="none" w="med" len="med"/>
              <a:tailEnd type="none" w="med" len="med"/>
            </a:ln>
          </p:spPr>
          <p:txBody>
            <a:bodyPr/>
            <a:lstStyle/>
            <a:p>
              <a:pPr>
                <a:buFont typeface="Arial" panose="020B0604020202020204" pitchFamily="34" charset="0"/>
                <a:buNone/>
                <a:defRPr/>
              </a:pPr>
              <a:endParaRPr lang="zh-CN" altLang="en-US" sz="2800">
                <a:latin typeface="Arial" panose="020B0604020202020204" pitchFamily="34" charset="0"/>
                <a:ea typeface="宋体" panose="02010600030101010101" pitchFamily="2" charset="-122"/>
              </a:endParaRPr>
            </a:p>
          </p:txBody>
        </p:sp>
        <p:sp>
          <p:nvSpPr>
            <p:cNvPr id="265245" name="五角星 265244"/>
            <p:cNvSpPr/>
            <p:nvPr/>
          </p:nvSpPr>
          <p:spPr>
            <a:xfrm>
              <a:off x="3878" y="1706"/>
              <a:ext cx="137" cy="136"/>
            </a:xfrm>
            <a:prstGeom prst="star5">
              <a:avLst/>
            </a:prstGeom>
            <a:noFill/>
            <a:ln w="28575" cap="flat" cmpd="sng">
              <a:solidFill>
                <a:srgbClr val="000080"/>
              </a:solidFill>
              <a:prstDash val="solid"/>
              <a:miter/>
              <a:headEnd type="none" w="med" len="med"/>
              <a:tailEnd type="none" w="med" len="med"/>
            </a:ln>
          </p:spPr>
          <p:txBody>
            <a:bodyPr/>
            <a:lstStyle/>
            <a:p>
              <a:pPr>
                <a:buFont typeface="Arial" panose="020B0604020202020204" pitchFamily="34" charset="0"/>
                <a:buNone/>
                <a:defRPr/>
              </a:pPr>
              <a:endParaRPr lang="zh-CN" altLang="en-US" sz="2800">
                <a:latin typeface="Arial" panose="020B0604020202020204" pitchFamily="34" charset="0"/>
                <a:ea typeface="宋体" panose="02010600030101010101" pitchFamily="2" charset="-122"/>
              </a:endParaRPr>
            </a:p>
          </p:txBody>
        </p:sp>
        <p:sp>
          <p:nvSpPr>
            <p:cNvPr id="265246" name="五角星 265245"/>
            <p:cNvSpPr/>
            <p:nvPr/>
          </p:nvSpPr>
          <p:spPr>
            <a:xfrm>
              <a:off x="4149" y="1706"/>
              <a:ext cx="137" cy="136"/>
            </a:xfrm>
            <a:prstGeom prst="star5">
              <a:avLst/>
            </a:prstGeom>
            <a:solidFill>
              <a:srgbClr val="00FF00"/>
            </a:solidFill>
            <a:ln w="28575" cap="flat" cmpd="sng">
              <a:solidFill>
                <a:srgbClr val="00FF00"/>
              </a:solidFill>
              <a:prstDash val="solid"/>
              <a:miter/>
              <a:headEnd type="none" w="med" len="med"/>
              <a:tailEnd type="none" w="med" len="med"/>
            </a:ln>
          </p:spPr>
          <p:txBody>
            <a:bodyPr/>
            <a:lstStyle/>
            <a:p>
              <a:pPr>
                <a:buFont typeface="Arial" panose="020B0604020202020204" pitchFamily="34" charset="0"/>
                <a:buNone/>
                <a:defRPr/>
              </a:pPr>
              <a:endParaRPr lang="zh-CN" altLang="en-US" sz="2800">
                <a:latin typeface="Arial" panose="020B0604020202020204" pitchFamily="34" charset="0"/>
                <a:ea typeface="宋体" panose="02010600030101010101" pitchFamily="2" charset="-122"/>
              </a:endParaRPr>
            </a:p>
          </p:txBody>
        </p:sp>
        <p:sp>
          <p:nvSpPr>
            <p:cNvPr id="265247" name="五角星 265246"/>
            <p:cNvSpPr/>
            <p:nvPr/>
          </p:nvSpPr>
          <p:spPr>
            <a:xfrm>
              <a:off x="4422" y="1706"/>
              <a:ext cx="137" cy="136"/>
            </a:xfrm>
            <a:prstGeom prst="star5">
              <a:avLst/>
            </a:prstGeom>
            <a:noFill/>
            <a:ln w="28575" cap="flat" cmpd="sng">
              <a:solidFill>
                <a:srgbClr val="FF0000"/>
              </a:solidFill>
              <a:prstDash val="solid"/>
              <a:miter/>
              <a:headEnd type="none" w="med" len="med"/>
              <a:tailEnd type="none" w="med" len="med"/>
            </a:ln>
          </p:spPr>
          <p:txBody>
            <a:bodyPr/>
            <a:lstStyle/>
            <a:p>
              <a:pPr>
                <a:buFont typeface="Arial" panose="020B0604020202020204" pitchFamily="34" charset="0"/>
                <a:buNone/>
                <a:defRPr/>
              </a:pPr>
              <a:endParaRPr lang="zh-CN" altLang="en-US" sz="2800">
                <a:latin typeface="Arial" panose="020B0604020202020204" pitchFamily="34" charset="0"/>
                <a:ea typeface="宋体" panose="02010600030101010101" pitchFamily="2" charset="-122"/>
              </a:endParaRPr>
            </a:p>
          </p:txBody>
        </p:sp>
        <p:sp>
          <p:nvSpPr>
            <p:cNvPr id="265248" name="五角星 265247"/>
            <p:cNvSpPr/>
            <p:nvPr/>
          </p:nvSpPr>
          <p:spPr>
            <a:xfrm>
              <a:off x="3337" y="1706"/>
              <a:ext cx="137" cy="136"/>
            </a:xfrm>
            <a:prstGeom prst="star5">
              <a:avLst/>
            </a:prstGeom>
            <a:noFill/>
            <a:ln w="28575" cap="flat" cmpd="sng">
              <a:solidFill>
                <a:srgbClr val="008080"/>
              </a:solidFill>
              <a:prstDash val="solid"/>
              <a:miter/>
              <a:headEnd type="none" w="med" len="med"/>
              <a:tailEnd type="none" w="med" len="med"/>
            </a:ln>
          </p:spPr>
          <p:txBody>
            <a:bodyPr/>
            <a:lstStyle/>
            <a:p>
              <a:pPr>
                <a:buFont typeface="Arial" panose="020B0604020202020204" pitchFamily="34" charset="0"/>
                <a:buNone/>
                <a:defRPr/>
              </a:pPr>
              <a:endParaRPr lang="zh-CN" altLang="en-US" sz="2800">
                <a:latin typeface="Arial" panose="020B0604020202020204" pitchFamily="34" charset="0"/>
                <a:ea typeface="宋体" panose="02010600030101010101" pitchFamily="2" charset="-122"/>
              </a:endParaRPr>
            </a:p>
          </p:txBody>
        </p:sp>
      </p:grpSp>
      <p:sp>
        <p:nvSpPr>
          <p:cNvPr id="118792" name="直接连接符 265248"/>
          <p:cNvSpPr>
            <a:spLocks noChangeShapeType="1"/>
          </p:cNvSpPr>
          <p:nvPr/>
        </p:nvSpPr>
        <p:spPr bwMode="auto">
          <a:xfrm flipH="1">
            <a:off x="6659563" y="1916113"/>
            <a:ext cx="865187" cy="360362"/>
          </a:xfrm>
          <a:prstGeom prst="line">
            <a:avLst/>
          </a:prstGeom>
          <a:noFill/>
          <a:ln w="38100">
            <a:solidFill>
              <a:schemeClr val="hlink"/>
            </a:solidFill>
            <a:round/>
            <a:tailEnd type="triangle" w="med" len="med"/>
          </a:ln>
        </p:spPr>
        <p:txBody>
          <a:bodyPr/>
          <a:lstStyle/>
          <a:p>
            <a:endParaRPr lang="zh-CN" altLang="en-US"/>
          </a:p>
        </p:txBody>
      </p:sp>
      <p:sp>
        <p:nvSpPr>
          <p:cNvPr id="118793" name="文本框 265249"/>
          <p:cNvSpPr txBox="1">
            <a:spLocks noChangeArrowheads="1"/>
          </p:cNvSpPr>
          <p:nvPr/>
        </p:nvSpPr>
        <p:spPr bwMode="auto">
          <a:xfrm>
            <a:off x="7596188" y="1484313"/>
            <a:ext cx="1081087" cy="519112"/>
          </a:xfrm>
          <a:prstGeom prst="rect">
            <a:avLst/>
          </a:prstGeom>
          <a:noFill/>
          <a:ln w="9525">
            <a:noFill/>
            <a:miter lim="800000"/>
          </a:ln>
        </p:spPr>
        <p:txBody>
          <a:bodyPr lIns="92075" tIns="46038" rIns="92075" bIns="46038">
            <a:spAutoFit/>
          </a:bodyPr>
          <a:lstStyle/>
          <a:p>
            <a:pPr>
              <a:spcBef>
                <a:spcPct val="50000"/>
              </a:spcBef>
              <a:buFont typeface="Arial" panose="020B0604020202020204" pitchFamily="34" charset="0"/>
              <a:buNone/>
            </a:pPr>
            <a:r>
              <a:rPr lang="zh-CN" altLang="en-US" sz="2800">
                <a:solidFill>
                  <a:schemeClr val="bg2"/>
                </a:solidFill>
                <a:latin typeface="宋体" panose="02010600030101010101" pitchFamily="2" charset="-122"/>
              </a:rPr>
              <a:t>症状</a:t>
            </a:r>
          </a:p>
        </p:txBody>
      </p:sp>
      <p:grpSp>
        <p:nvGrpSpPr>
          <p:cNvPr id="265257" name="组合 265256"/>
          <p:cNvGrpSpPr/>
          <p:nvPr/>
        </p:nvGrpSpPr>
        <p:grpSpPr bwMode="auto">
          <a:xfrm>
            <a:off x="1979613" y="3429000"/>
            <a:ext cx="1295400" cy="1665288"/>
            <a:chOff x="1202" y="2614"/>
            <a:chExt cx="816" cy="1049"/>
          </a:xfrm>
        </p:grpSpPr>
        <p:sp>
          <p:nvSpPr>
            <p:cNvPr id="118802" name="下箭头 265254"/>
            <p:cNvSpPr>
              <a:spLocks noChangeArrowheads="1"/>
            </p:cNvSpPr>
            <p:nvPr/>
          </p:nvSpPr>
          <p:spPr bwMode="auto">
            <a:xfrm>
              <a:off x="1519" y="2614"/>
              <a:ext cx="136" cy="453"/>
            </a:xfrm>
            <a:prstGeom prst="downArrow">
              <a:avLst>
                <a:gd name="adj1" fmla="val 50000"/>
                <a:gd name="adj2" fmla="val 83272"/>
              </a:avLst>
            </a:prstGeom>
            <a:solidFill>
              <a:srgbClr val="FF0000"/>
            </a:solidFill>
            <a:ln w="9525">
              <a:noFill/>
              <a:miter lim="800000"/>
            </a:ln>
          </p:spPr>
          <p:txBody>
            <a:bodyPr/>
            <a:lstStyle/>
            <a:p>
              <a:pPr>
                <a:buFont typeface="Arial" panose="020B0604020202020204" pitchFamily="34" charset="0"/>
                <a:buNone/>
              </a:pPr>
              <a:endParaRPr lang="zh-CN" altLang="en-US" sz="2800"/>
            </a:p>
          </p:txBody>
        </p:sp>
        <p:sp>
          <p:nvSpPr>
            <p:cNvPr id="118803" name="文本框 265255"/>
            <p:cNvSpPr txBox="1">
              <a:spLocks noChangeArrowheads="1"/>
            </p:cNvSpPr>
            <p:nvPr/>
          </p:nvSpPr>
          <p:spPr bwMode="auto">
            <a:xfrm>
              <a:off x="1202" y="3067"/>
              <a:ext cx="816" cy="596"/>
            </a:xfrm>
            <a:prstGeom prst="rect">
              <a:avLst/>
            </a:prstGeom>
            <a:noFill/>
            <a:ln w="9525">
              <a:noFill/>
              <a:miter lim="800000"/>
            </a:ln>
          </p:spPr>
          <p:txBody>
            <a:bodyPr lIns="92075" tIns="46038" rIns="92075" bIns="46038">
              <a:spAutoFit/>
            </a:bodyPr>
            <a:lstStyle/>
            <a:p>
              <a:pPr>
                <a:buFont typeface="Arial" panose="020B0604020202020204" pitchFamily="34" charset="0"/>
                <a:buNone/>
              </a:pPr>
              <a:r>
                <a:rPr lang="zh-CN" altLang="en-US" sz="2800">
                  <a:solidFill>
                    <a:schemeClr val="hlink"/>
                  </a:solidFill>
                  <a:latin typeface="宋体" panose="02010600030101010101" pitchFamily="2" charset="-122"/>
                </a:rPr>
                <a:t>银翘散</a:t>
              </a:r>
            </a:p>
            <a:p>
              <a:pPr>
                <a:buFont typeface="Arial" panose="020B0604020202020204" pitchFamily="34" charset="0"/>
                <a:buNone/>
              </a:pPr>
              <a:r>
                <a:rPr lang="zh-CN" altLang="en-US" sz="2800">
                  <a:solidFill>
                    <a:schemeClr val="hlink"/>
                  </a:solidFill>
                  <a:latin typeface="宋体" panose="02010600030101010101" pitchFamily="2" charset="-122"/>
                </a:rPr>
                <a:t>双黄连</a:t>
              </a:r>
            </a:p>
          </p:txBody>
        </p:sp>
      </p:grpSp>
      <p:grpSp>
        <p:nvGrpSpPr>
          <p:cNvPr id="265263" name="组合 265262"/>
          <p:cNvGrpSpPr/>
          <p:nvPr/>
        </p:nvGrpSpPr>
        <p:grpSpPr bwMode="auto">
          <a:xfrm>
            <a:off x="3492500" y="3429000"/>
            <a:ext cx="1800225" cy="1665288"/>
            <a:chOff x="2200" y="2614"/>
            <a:chExt cx="1134" cy="1049"/>
          </a:xfrm>
        </p:grpSpPr>
        <p:sp>
          <p:nvSpPr>
            <p:cNvPr id="118800" name="下箭头 265258"/>
            <p:cNvSpPr>
              <a:spLocks noChangeArrowheads="1"/>
            </p:cNvSpPr>
            <p:nvPr/>
          </p:nvSpPr>
          <p:spPr bwMode="auto">
            <a:xfrm>
              <a:off x="2699" y="2614"/>
              <a:ext cx="136" cy="453"/>
            </a:xfrm>
            <a:prstGeom prst="downArrow">
              <a:avLst>
                <a:gd name="adj1" fmla="val 50000"/>
                <a:gd name="adj2" fmla="val 83272"/>
              </a:avLst>
            </a:prstGeom>
            <a:solidFill>
              <a:srgbClr val="FF0000"/>
            </a:solidFill>
            <a:ln w="9525">
              <a:noFill/>
              <a:miter lim="800000"/>
            </a:ln>
          </p:spPr>
          <p:txBody>
            <a:bodyPr/>
            <a:lstStyle/>
            <a:p>
              <a:pPr>
                <a:buFont typeface="Arial" panose="020B0604020202020204" pitchFamily="34" charset="0"/>
                <a:buNone/>
              </a:pPr>
              <a:endParaRPr lang="zh-CN" altLang="en-US" sz="2800"/>
            </a:p>
          </p:txBody>
        </p:sp>
        <p:sp>
          <p:nvSpPr>
            <p:cNvPr id="118801" name="文本框 265259"/>
            <p:cNvSpPr txBox="1">
              <a:spLocks noChangeArrowheads="1"/>
            </p:cNvSpPr>
            <p:nvPr/>
          </p:nvSpPr>
          <p:spPr bwMode="auto">
            <a:xfrm>
              <a:off x="2200" y="3067"/>
              <a:ext cx="1134" cy="596"/>
            </a:xfrm>
            <a:prstGeom prst="rect">
              <a:avLst/>
            </a:prstGeom>
            <a:noFill/>
            <a:ln w="9525">
              <a:noFill/>
              <a:miter lim="800000"/>
            </a:ln>
          </p:spPr>
          <p:txBody>
            <a:bodyPr lIns="92075" tIns="46038" rIns="92075" bIns="46038">
              <a:spAutoFit/>
            </a:bodyPr>
            <a:lstStyle/>
            <a:p>
              <a:pPr algn="ctr">
                <a:buFont typeface="Arial" panose="020B0604020202020204" pitchFamily="34" charset="0"/>
                <a:buNone/>
              </a:pPr>
              <a:r>
                <a:rPr lang="zh-CN" altLang="en-US" sz="2800">
                  <a:solidFill>
                    <a:schemeClr val="hlink"/>
                  </a:solidFill>
                  <a:latin typeface="宋体" panose="02010600030101010101" pitchFamily="2" charset="-122"/>
                </a:rPr>
                <a:t>麻杏石甘</a:t>
              </a:r>
            </a:p>
            <a:p>
              <a:pPr algn="ctr">
                <a:buFont typeface="Arial" panose="020B0604020202020204" pitchFamily="34" charset="0"/>
                <a:buNone/>
              </a:pPr>
              <a:r>
                <a:rPr lang="zh-CN" altLang="en-US" sz="2800">
                  <a:solidFill>
                    <a:schemeClr val="hlink"/>
                  </a:solidFill>
                  <a:latin typeface="宋体" panose="02010600030101010101" pitchFamily="2" charset="-122"/>
                </a:rPr>
                <a:t>定 喘 散</a:t>
              </a:r>
            </a:p>
          </p:txBody>
        </p:sp>
      </p:grpSp>
      <p:grpSp>
        <p:nvGrpSpPr>
          <p:cNvPr id="265264" name="组合 265263"/>
          <p:cNvGrpSpPr/>
          <p:nvPr/>
        </p:nvGrpSpPr>
        <p:grpSpPr bwMode="auto">
          <a:xfrm>
            <a:off x="5508625" y="3429000"/>
            <a:ext cx="2087563" cy="1665288"/>
            <a:chOff x="3606" y="2614"/>
            <a:chExt cx="1315" cy="1049"/>
          </a:xfrm>
        </p:grpSpPr>
        <p:sp>
          <p:nvSpPr>
            <p:cNvPr id="118798" name="下箭头 265260"/>
            <p:cNvSpPr>
              <a:spLocks noChangeArrowheads="1"/>
            </p:cNvSpPr>
            <p:nvPr/>
          </p:nvSpPr>
          <p:spPr bwMode="auto">
            <a:xfrm>
              <a:off x="4105" y="2614"/>
              <a:ext cx="136" cy="453"/>
            </a:xfrm>
            <a:prstGeom prst="downArrow">
              <a:avLst>
                <a:gd name="adj1" fmla="val 50000"/>
                <a:gd name="adj2" fmla="val 83272"/>
              </a:avLst>
            </a:prstGeom>
            <a:solidFill>
              <a:srgbClr val="FF0000"/>
            </a:solidFill>
            <a:ln w="9525">
              <a:noFill/>
              <a:miter lim="800000"/>
            </a:ln>
          </p:spPr>
          <p:txBody>
            <a:bodyPr/>
            <a:lstStyle/>
            <a:p>
              <a:pPr>
                <a:buFont typeface="Arial" panose="020B0604020202020204" pitchFamily="34" charset="0"/>
                <a:buNone/>
              </a:pPr>
              <a:endParaRPr lang="zh-CN" altLang="en-US" sz="2800"/>
            </a:p>
          </p:txBody>
        </p:sp>
        <p:sp>
          <p:nvSpPr>
            <p:cNvPr id="118799" name="文本框 265261"/>
            <p:cNvSpPr txBox="1">
              <a:spLocks noChangeArrowheads="1"/>
            </p:cNvSpPr>
            <p:nvPr/>
          </p:nvSpPr>
          <p:spPr bwMode="auto">
            <a:xfrm>
              <a:off x="3606" y="3067"/>
              <a:ext cx="1315" cy="596"/>
            </a:xfrm>
            <a:prstGeom prst="rect">
              <a:avLst/>
            </a:prstGeom>
            <a:noFill/>
            <a:ln w="9525">
              <a:noFill/>
              <a:miter lim="800000"/>
            </a:ln>
          </p:spPr>
          <p:txBody>
            <a:bodyPr lIns="92075" tIns="46038" rIns="92075" bIns="46038">
              <a:spAutoFit/>
            </a:bodyPr>
            <a:lstStyle/>
            <a:p>
              <a:pPr algn="ctr">
                <a:buFont typeface="Arial" panose="020B0604020202020204" pitchFamily="34" charset="0"/>
                <a:buNone/>
              </a:pPr>
              <a:r>
                <a:rPr lang="zh-CN" altLang="en-US" sz="2800">
                  <a:solidFill>
                    <a:schemeClr val="hlink"/>
                  </a:solidFill>
                  <a:latin typeface="宋体" panose="02010600030101010101" pitchFamily="2" charset="-122"/>
                </a:rPr>
                <a:t>清瘟败毒散</a:t>
              </a:r>
            </a:p>
            <a:p>
              <a:pPr algn="ctr">
                <a:buFont typeface="Arial" panose="020B0604020202020204" pitchFamily="34" charset="0"/>
                <a:buNone/>
              </a:pPr>
              <a:r>
                <a:rPr lang="zh-CN" altLang="en-US" sz="2800">
                  <a:solidFill>
                    <a:schemeClr val="hlink"/>
                  </a:solidFill>
                  <a:latin typeface="宋体" panose="02010600030101010101" pitchFamily="2" charset="-122"/>
                </a:rPr>
                <a:t>清  开  灵</a:t>
              </a:r>
            </a:p>
          </p:txBody>
        </p:sp>
      </p:grpSp>
      <p:sp>
        <p:nvSpPr>
          <p:cNvPr id="265269" name="文本框 265268"/>
          <p:cNvSpPr txBox="1">
            <a:spLocks noChangeArrowheads="1"/>
          </p:cNvSpPr>
          <p:nvPr/>
        </p:nvSpPr>
        <p:spPr bwMode="auto">
          <a:xfrm>
            <a:off x="611188" y="5445125"/>
            <a:ext cx="7993062" cy="641350"/>
          </a:xfrm>
          <a:prstGeom prst="rect">
            <a:avLst/>
          </a:prstGeom>
          <a:noFill/>
          <a:ln w="9525">
            <a:noFill/>
            <a:miter lim="800000"/>
          </a:ln>
        </p:spPr>
        <p:txBody>
          <a:bodyPr lIns="92075" tIns="46038" rIns="92075" bIns="46038">
            <a:spAutoFit/>
          </a:bodyPr>
          <a:lstStyle/>
          <a:p>
            <a:pPr algn="ctr">
              <a:spcBef>
                <a:spcPct val="50000"/>
              </a:spcBef>
              <a:buFont typeface="Arial" panose="020B0604020202020204" pitchFamily="34" charset="0"/>
              <a:buNone/>
            </a:pPr>
            <a:r>
              <a:rPr lang="zh-CN" altLang="en-US" sz="2800">
                <a:solidFill>
                  <a:schemeClr val="bg2"/>
                </a:solidFill>
                <a:latin typeface="宋体" panose="02010600030101010101" pitchFamily="2" charset="-122"/>
              </a:rPr>
              <a:t>中兽医学把这种现象称为</a:t>
            </a:r>
            <a:r>
              <a:rPr lang="zh-CN" altLang="en-US">
                <a:solidFill>
                  <a:srgbClr val="FF0000"/>
                </a:solidFill>
                <a:latin typeface="宋体" panose="02010600030101010101" pitchFamily="2" charset="-122"/>
              </a:rPr>
              <a:t>“同病异治”</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65266"/>
                                        </p:tgtEl>
                                        <p:attrNameLst>
                                          <p:attrName>style.visibility</p:attrName>
                                        </p:attrNameLst>
                                      </p:cBhvr>
                                      <p:to>
                                        <p:strVal val="visible"/>
                                      </p:to>
                                    </p:set>
                                    <p:animEffect transition="in" filter="box(in)">
                                      <p:cBhvr>
                                        <p:cTn id="7" dur="500"/>
                                        <p:tgtEl>
                                          <p:spTgt spid="26526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65267"/>
                                        </p:tgtEl>
                                        <p:attrNameLst>
                                          <p:attrName>style.visibility</p:attrName>
                                        </p:attrNameLst>
                                      </p:cBhvr>
                                      <p:to>
                                        <p:strVal val="visible"/>
                                      </p:to>
                                    </p:set>
                                    <p:animEffect transition="in" filter="box(in)">
                                      <p:cBhvr>
                                        <p:cTn id="12" dur="500"/>
                                        <p:tgtEl>
                                          <p:spTgt spid="26526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65268"/>
                                        </p:tgtEl>
                                        <p:attrNameLst>
                                          <p:attrName>style.visibility</p:attrName>
                                        </p:attrNameLst>
                                      </p:cBhvr>
                                      <p:to>
                                        <p:strVal val="visible"/>
                                      </p:to>
                                    </p:set>
                                    <p:animEffect transition="in" filter="box(in)">
                                      <p:cBhvr>
                                        <p:cTn id="17" dur="500"/>
                                        <p:tgtEl>
                                          <p:spTgt spid="26526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6525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265263"/>
                                        </p:tgtEl>
                                        <p:attrNameLst>
                                          <p:attrName>style.visibility</p:attrName>
                                        </p:attrNameLst>
                                      </p:cBhvr>
                                      <p:to>
                                        <p:strVal val="visible"/>
                                      </p:to>
                                    </p:set>
                                    <p:animEffect transition="in" filter="box(in)">
                                      <p:cBhvr>
                                        <p:cTn id="26" dur="500"/>
                                        <p:tgtEl>
                                          <p:spTgt spid="265263"/>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265264"/>
                                        </p:tgtEl>
                                        <p:attrNameLst>
                                          <p:attrName>style.visibility</p:attrName>
                                        </p:attrNameLst>
                                      </p:cBhvr>
                                      <p:to>
                                        <p:strVal val="visible"/>
                                      </p:to>
                                    </p:set>
                                    <p:animEffect transition="in" filter="box(in)">
                                      <p:cBhvr>
                                        <p:cTn id="31" dur="500"/>
                                        <p:tgtEl>
                                          <p:spTgt spid="265264"/>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265269"/>
                                        </p:tgtEl>
                                        <p:attrNameLst>
                                          <p:attrName>style.visibility</p:attrName>
                                        </p:attrNameLst>
                                      </p:cBhvr>
                                      <p:to>
                                        <p:strVal val="visible"/>
                                      </p:to>
                                    </p:set>
                                    <p:animEffect transition="in" filter="box(in)">
                                      <p:cBhvr>
                                        <p:cTn id="36" dur="500"/>
                                        <p:tgtEl>
                                          <p:spTgt spid="265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6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文本框 149505"/>
          <p:cNvSpPr txBox="1"/>
          <p:nvPr/>
        </p:nvSpPr>
        <p:spPr>
          <a:xfrm>
            <a:off x="395288" y="1603375"/>
            <a:ext cx="8388350" cy="3992563"/>
          </a:xfrm>
          <a:prstGeom prst="rect">
            <a:avLst/>
          </a:prstGeom>
          <a:noFill/>
          <a:ln w="9525" cap="flat" cmpd="sng">
            <a:solidFill>
              <a:srgbClr val="0033CC"/>
            </a:solidFill>
            <a:prstDash val="solid"/>
            <a:miter/>
            <a:headEnd type="none" w="med" len="med"/>
            <a:tailEnd type="none" w="med" len="med"/>
          </a:ln>
        </p:spPr>
        <p:txBody>
          <a:bodyPr>
            <a:spAutoFit/>
          </a:bodyPr>
          <a:lstStyle/>
          <a:p>
            <a:pPr marL="266700" indent="-266700">
              <a:lnSpc>
                <a:spcPct val="90000"/>
              </a:lnSpc>
              <a:spcBef>
                <a:spcPct val="40000"/>
              </a:spcBef>
              <a:spcAft>
                <a:spcPct val="5000"/>
              </a:spcAft>
              <a:buFont typeface="Arial" panose="020B0604020202020204" pitchFamily="34" charset="0"/>
              <a:buBlip>
                <a:blip r:embed="rId2"/>
              </a:buBlip>
              <a:defRPr/>
            </a:pPr>
            <a:r>
              <a:rPr lang="zh-CN" altLang="en-US" sz="3200" dirty="0">
                <a:solidFill>
                  <a:schemeClr val="hlink"/>
                </a:solidFill>
                <a:latin typeface="Arial Black" panose="020B0A04020102020204" pitchFamily="34" charset="0"/>
                <a:ea typeface="宋体" panose="02010600030101010101" pitchFamily="2" charset="-122"/>
              </a:rPr>
              <a:t>（一）健康养殖呼唤中兽药</a:t>
            </a:r>
          </a:p>
          <a:p>
            <a:pPr marL="266700" indent="-266700">
              <a:lnSpc>
                <a:spcPct val="90000"/>
              </a:lnSpc>
              <a:spcBef>
                <a:spcPct val="40000"/>
              </a:spcBef>
              <a:spcAft>
                <a:spcPct val="5000"/>
              </a:spcAft>
              <a:buFont typeface="Arial" panose="020B0604020202020204" pitchFamily="34" charset="0"/>
              <a:buBlip>
                <a:blip r:embed="rId2"/>
              </a:buBlip>
              <a:defRPr/>
            </a:pPr>
            <a:r>
              <a:rPr lang="en-US" altLang="zh-CN" sz="2800" dirty="0">
                <a:solidFill>
                  <a:srgbClr val="FF3300"/>
                </a:solidFill>
                <a:latin typeface="黑体" panose="02010609060101010101" pitchFamily="49" charset="-122"/>
                <a:ea typeface="黑体" panose="02010609060101010101" pitchFamily="49" charset="-122"/>
                <a:sym typeface="+mn-ea"/>
              </a:rPr>
              <a:t>1.</a:t>
            </a:r>
            <a:r>
              <a:rPr lang="zh-CN" altLang="en-US" sz="2800" dirty="0">
                <a:solidFill>
                  <a:srgbClr val="FF3300"/>
                </a:solidFill>
                <a:latin typeface="黑体" panose="02010609060101010101" pitchFamily="49" charset="-122"/>
                <a:ea typeface="黑体" panose="02010609060101010101" pitchFamily="49" charset="-122"/>
                <a:sym typeface="+mn-ea"/>
              </a:rPr>
              <a:t>当前养殖业</a:t>
            </a:r>
            <a:r>
              <a:rPr lang="zh-CN" altLang="en-US" sz="2800" dirty="0">
                <a:solidFill>
                  <a:srgbClr val="FF3300"/>
                </a:solidFill>
                <a:latin typeface="黑体" panose="02010609060101010101" pitchFamily="49" charset="-122"/>
                <a:ea typeface="黑体" panose="02010609060101010101" pitchFamily="49" charset="-122"/>
                <a:cs typeface="+mn-ea"/>
                <a:sym typeface="+mn-ea"/>
              </a:rPr>
              <a:t>中的</a:t>
            </a:r>
            <a:r>
              <a:rPr lang="zh-CN" altLang="en-US" sz="2800" dirty="0">
                <a:solidFill>
                  <a:srgbClr val="FF3300"/>
                </a:solidFill>
                <a:latin typeface="黑体" panose="02010609060101010101" pitchFamily="49" charset="-122"/>
                <a:ea typeface="黑体" panose="02010609060101010101" pitchFamily="49" charset="-122"/>
                <a:cs typeface="+mn-ea"/>
              </a:rPr>
              <a:t>三大威胁</a:t>
            </a:r>
            <a:endParaRPr lang="zh-CN" altLang="en-US" sz="2800" dirty="0">
              <a:solidFill>
                <a:schemeClr val="hlink"/>
              </a:solidFill>
              <a:latin typeface="Arial Black" panose="020B0A04020102020204" pitchFamily="34" charset="0"/>
              <a:ea typeface="宋体" panose="02010600030101010101" pitchFamily="2" charset="-122"/>
            </a:endParaRPr>
          </a:p>
          <a:p>
            <a:pPr marL="266700" indent="-266700">
              <a:lnSpc>
                <a:spcPct val="90000"/>
              </a:lnSpc>
              <a:spcBef>
                <a:spcPct val="40000"/>
              </a:spcBef>
              <a:spcAft>
                <a:spcPct val="5000"/>
              </a:spcAft>
              <a:buFont typeface="Arial" panose="020B0604020202020204" pitchFamily="34" charset="0"/>
              <a:buBlip>
                <a:blip r:embed="rId2"/>
              </a:buBlip>
              <a:defRPr/>
            </a:pPr>
            <a:r>
              <a:rPr lang="en-US" altLang="zh-CN" sz="2800">
                <a:solidFill>
                  <a:schemeClr val="bg2"/>
                </a:solidFill>
                <a:latin typeface="仿宋" panose="02010609060101010101" charset="-122"/>
                <a:ea typeface="仿宋" panose="02010609060101010101" charset="-122"/>
              </a:rPr>
              <a:t>(1).</a:t>
            </a:r>
            <a:r>
              <a:rPr lang="zh-CN" altLang="en-US" sz="2800" dirty="0">
                <a:solidFill>
                  <a:schemeClr val="bg2"/>
                </a:solidFill>
                <a:latin typeface="仿宋" panose="02010609060101010101" charset="-122"/>
                <a:ea typeface="仿宋" panose="02010609060101010101" charset="-122"/>
              </a:rPr>
              <a:t>抗生素、化药的耐药性日益严重，超级菌株不断出现，威胁到人畜的生命安全！</a:t>
            </a:r>
          </a:p>
          <a:p>
            <a:pPr marL="266700" indent="-266700">
              <a:lnSpc>
                <a:spcPct val="90000"/>
              </a:lnSpc>
              <a:spcBef>
                <a:spcPct val="40000"/>
              </a:spcBef>
              <a:spcAft>
                <a:spcPct val="5000"/>
              </a:spcAft>
              <a:buFont typeface="Arial" panose="020B0604020202020204" pitchFamily="34" charset="0"/>
              <a:buBlip>
                <a:blip r:embed="rId2"/>
              </a:buBlip>
              <a:defRPr/>
            </a:pPr>
            <a:r>
              <a:rPr lang="en-US" altLang="zh-CN" sz="2800">
                <a:solidFill>
                  <a:schemeClr val="bg2"/>
                </a:solidFill>
                <a:latin typeface="仿宋" panose="02010609060101010101" charset="-122"/>
                <a:ea typeface="仿宋" panose="02010609060101010101" charset="-122"/>
              </a:rPr>
              <a:t>(2).</a:t>
            </a:r>
            <a:r>
              <a:rPr lang="zh-CN" altLang="en-US" sz="2800" dirty="0">
                <a:solidFill>
                  <a:schemeClr val="bg2"/>
                </a:solidFill>
                <a:latin typeface="仿宋" panose="02010609060101010101" charset="-122"/>
                <a:ea typeface="仿宋" panose="02010609060101010101" charset="-122"/>
              </a:rPr>
              <a:t>抗生素、化药的滥用，在动物性食品中严重残留，威胁到人类的食品安全！</a:t>
            </a:r>
          </a:p>
          <a:p>
            <a:pPr marL="266700" indent="-266700">
              <a:lnSpc>
                <a:spcPct val="90000"/>
              </a:lnSpc>
              <a:spcBef>
                <a:spcPct val="40000"/>
              </a:spcBef>
              <a:spcAft>
                <a:spcPct val="5000"/>
              </a:spcAft>
              <a:buFont typeface="Arial" panose="020B0604020202020204" pitchFamily="34" charset="0"/>
              <a:buBlip>
                <a:blip r:embed="rId2"/>
              </a:buBlip>
              <a:defRPr/>
            </a:pPr>
            <a:r>
              <a:rPr lang="en-US" altLang="zh-CN" sz="2800">
                <a:solidFill>
                  <a:schemeClr val="bg2"/>
                </a:solidFill>
                <a:latin typeface="仿宋" panose="02010609060101010101" charset="-122"/>
                <a:ea typeface="仿宋" panose="02010609060101010101" charset="-122"/>
              </a:rPr>
              <a:t>(3).</a:t>
            </a:r>
            <a:r>
              <a:rPr lang="zh-CN" altLang="en-US" sz="2800" dirty="0">
                <a:solidFill>
                  <a:schemeClr val="bg2"/>
                </a:solidFill>
                <a:latin typeface="仿宋" panose="02010609060101010101" charset="-122"/>
                <a:ea typeface="仿宋" panose="02010609060101010101" charset="-122"/>
              </a:rPr>
              <a:t>抗生素、化药的滥用，通过粪尿在土壤中中严重残留，威胁到人类的环境安全！</a:t>
            </a:r>
          </a:p>
        </p:txBody>
      </p:sp>
      <p:sp>
        <p:nvSpPr>
          <p:cNvPr id="17410" name="标题 149506"/>
          <p:cNvSpPr>
            <a:spLocks noGrp="1"/>
          </p:cNvSpPr>
          <p:nvPr>
            <p:ph type="title"/>
          </p:nvPr>
        </p:nvSpPr>
        <p:spPr bwMode="auto">
          <a:xfrm>
            <a:off x="395288" y="476250"/>
            <a:ext cx="8389937" cy="930275"/>
          </a:xfrm>
          <a:solidFill>
            <a:srgbClr val="FFFFFF"/>
          </a:solidFill>
          <a:ln>
            <a:miter lim="800000"/>
          </a:ln>
        </p:spPr>
        <p:txBody>
          <a:bodyPr vert="horz" wrap="square" lIns="91440" tIns="45720" rIns="91440" bIns="45720" numCol="1" anchor="t" anchorCtr="0" compatLnSpc="1"/>
          <a:lstStyle/>
          <a:p>
            <a:pPr algn="ctr" eaLnBrk="1" hangingPunct="1"/>
            <a:r>
              <a:rPr lang="zh-CN" altLang="en-US" sz="4400" b="1" smtClean="0">
                <a:solidFill>
                  <a:srgbClr val="FF3300"/>
                </a:solidFill>
                <a:latin typeface="黑体" panose="02010609060101010101" pitchFamily="49" charset="-122"/>
                <a:ea typeface="黑体" panose="02010609060101010101" pitchFamily="49" charset="-122"/>
              </a:rPr>
              <a:t>一、中兽药的研发前景</a:t>
            </a:r>
          </a:p>
        </p:txBody>
      </p:sp>
      <p:sp>
        <p:nvSpPr>
          <p:cNvPr id="17411" name="直接连接符 149507"/>
          <p:cNvSpPr>
            <a:spLocks noChangeShapeType="1"/>
          </p:cNvSpPr>
          <p:nvPr/>
        </p:nvSpPr>
        <p:spPr bwMode="auto">
          <a:xfrm>
            <a:off x="881063" y="1314450"/>
            <a:ext cx="7416800" cy="0"/>
          </a:xfrm>
          <a:prstGeom prst="line">
            <a:avLst/>
          </a:prstGeom>
          <a:noFill/>
          <a:ln w="95250" cmpd="thinThick">
            <a:solidFill>
              <a:srgbClr val="000080"/>
            </a:solidFill>
            <a:round/>
          </a:ln>
        </p:spPr>
        <p:txBody>
          <a:bodyPr/>
          <a:lstStyle/>
          <a:p>
            <a:endParaRPr lang="zh-CN"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50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5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50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95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标题 265218"/>
          <p:cNvSpPr>
            <a:spLocks noGrp="1"/>
          </p:cNvSpPr>
          <p:nvPr>
            <p:ph type="title" idx="4294967295"/>
          </p:nvPr>
        </p:nvSpPr>
        <p:spPr bwMode="auto">
          <a:xfrm>
            <a:off x="1187450" y="333375"/>
            <a:ext cx="7200900" cy="1008063"/>
          </a:xfrm>
          <a:prstGeom prst="rect">
            <a:avLst/>
          </a:prstGeom>
          <a:noFill/>
          <a:ln>
            <a:miter lim="800000"/>
          </a:ln>
        </p:spPr>
        <p:txBody>
          <a:bodyPr/>
          <a:lstStyle/>
          <a:p>
            <a:pPr algn="ctr" eaLnBrk="1" hangingPunct="1"/>
            <a:r>
              <a:rPr lang="zh-CN" altLang="en-US" sz="3600" b="1" smtClean="0">
                <a:solidFill>
                  <a:srgbClr val="FF0000"/>
                </a:solidFill>
              </a:rPr>
              <a:t>（二）以辨证思维确定主治，并指导临床用药</a:t>
            </a:r>
          </a:p>
        </p:txBody>
      </p:sp>
      <p:sp>
        <p:nvSpPr>
          <p:cNvPr id="119810" name="直接连接符 265220"/>
          <p:cNvSpPr>
            <a:spLocks noChangeShapeType="1"/>
          </p:cNvSpPr>
          <p:nvPr/>
        </p:nvSpPr>
        <p:spPr bwMode="auto">
          <a:xfrm>
            <a:off x="900113" y="1557338"/>
            <a:ext cx="7416800" cy="0"/>
          </a:xfrm>
          <a:prstGeom prst="line">
            <a:avLst/>
          </a:prstGeom>
          <a:noFill/>
          <a:ln w="95250" cmpd="thinThick">
            <a:solidFill>
              <a:srgbClr val="000080"/>
            </a:solidFill>
            <a:round/>
          </a:ln>
        </p:spPr>
        <p:txBody>
          <a:bodyPr/>
          <a:lstStyle/>
          <a:p>
            <a:endParaRPr lang="zh-CN" altLang="en-US"/>
          </a:p>
        </p:txBody>
      </p:sp>
      <p:grpSp>
        <p:nvGrpSpPr>
          <p:cNvPr id="119811" name="组合 265265"/>
          <p:cNvGrpSpPr/>
          <p:nvPr/>
        </p:nvGrpSpPr>
        <p:grpSpPr bwMode="auto">
          <a:xfrm>
            <a:off x="1547813" y="3284538"/>
            <a:ext cx="1873250" cy="1452562"/>
            <a:chOff x="1020" y="1569"/>
            <a:chExt cx="1180" cy="915"/>
          </a:xfrm>
        </p:grpSpPr>
        <p:sp>
          <p:nvSpPr>
            <p:cNvPr id="119836" name="文本框 265227"/>
            <p:cNvSpPr txBox="1">
              <a:spLocks noChangeArrowheads="1"/>
            </p:cNvSpPr>
            <p:nvPr/>
          </p:nvSpPr>
          <p:spPr bwMode="auto">
            <a:xfrm>
              <a:off x="1202" y="1888"/>
              <a:ext cx="862" cy="596"/>
            </a:xfrm>
            <a:prstGeom prst="rect">
              <a:avLst/>
            </a:prstGeom>
            <a:noFill/>
            <a:ln w="9525">
              <a:noFill/>
              <a:miter lim="800000"/>
            </a:ln>
          </p:spPr>
          <p:txBody>
            <a:bodyPr lIns="92075" tIns="46038" rIns="92075" bIns="46038">
              <a:spAutoFit/>
            </a:bodyPr>
            <a:lstStyle/>
            <a:p>
              <a:pPr algn="ctr">
                <a:spcBef>
                  <a:spcPct val="50000"/>
                </a:spcBef>
                <a:buFont typeface="Arial" panose="020B0604020202020204" pitchFamily="34" charset="0"/>
                <a:buNone/>
              </a:pPr>
              <a:r>
                <a:rPr lang="zh-CN" altLang="en-US" sz="2800">
                  <a:solidFill>
                    <a:srgbClr val="FF0000"/>
                  </a:solidFill>
                  <a:latin typeface="宋体" panose="02010600030101010101" pitchFamily="2" charset="-122"/>
                </a:rPr>
                <a:t>流感的初期</a:t>
              </a:r>
              <a:endParaRPr lang="en-US" altLang="zh-CN" sz="2800">
                <a:solidFill>
                  <a:srgbClr val="FF0000"/>
                </a:solidFill>
                <a:latin typeface="宋体" panose="02010600030101010101" pitchFamily="2" charset="-122"/>
              </a:endParaRPr>
            </a:p>
          </p:txBody>
        </p:sp>
        <p:sp>
          <p:nvSpPr>
            <p:cNvPr id="119837" name="左大括号 265224"/>
            <p:cNvSpPr/>
            <p:nvPr/>
          </p:nvSpPr>
          <p:spPr bwMode="auto">
            <a:xfrm rot="-5400000">
              <a:off x="1428" y="1161"/>
              <a:ext cx="363" cy="1180"/>
            </a:xfrm>
            <a:prstGeom prst="leftBrace">
              <a:avLst>
                <a:gd name="adj1" fmla="val 27089"/>
                <a:gd name="adj2" fmla="val 50000"/>
              </a:avLst>
            </a:prstGeom>
            <a:noFill/>
            <a:ln w="50800">
              <a:solidFill>
                <a:srgbClr val="FF6600"/>
              </a:solidFill>
              <a:round/>
            </a:ln>
          </p:spPr>
          <p:txBody>
            <a:bodyPr vert="eaVert"/>
            <a:lstStyle/>
            <a:p>
              <a:pPr>
                <a:buFont typeface="Arial" panose="020B0604020202020204" pitchFamily="34" charset="0"/>
                <a:buNone/>
              </a:pPr>
              <a:endParaRPr lang="zh-CN" altLang="en-US" sz="2800"/>
            </a:p>
          </p:txBody>
        </p:sp>
      </p:grpSp>
      <p:grpSp>
        <p:nvGrpSpPr>
          <p:cNvPr id="119812" name="Group 42"/>
          <p:cNvGrpSpPr/>
          <p:nvPr/>
        </p:nvGrpSpPr>
        <p:grpSpPr bwMode="auto">
          <a:xfrm>
            <a:off x="5364163" y="3357563"/>
            <a:ext cx="1943100" cy="1522412"/>
            <a:chOff x="3379" y="1570"/>
            <a:chExt cx="1224" cy="959"/>
          </a:xfrm>
        </p:grpSpPr>
        <p:sp>
          <p:nvSpPr>
            <p:cNvPr id="119834" name="文本框 265229"/>
            <p:cNvSpPr txBox="1">
              <a:spLocks noChangeArrowheads="1"/>
            </p:cNvSpPr>
            <p:nvPr/>
          </p:nvSpPr>
          <p:spPr bwMode="auto">
            <a:xfrm>
              <a:off x="3424" y="1933"/>
              <a:ext cx="1179" cy="596"/>
            </a:xfrm>
            <a:prstGeom prst="rect">
              <a:avLst/>
            </a:prstGeom>
            <a:noFill/>
            <a:ln w="9525">
              <a:noFill/>
              <a:miter lim="800000"/>
            </a:ln>
          </p:spPr>
          <p:txBody>
            <a:bodyPr lIns="92075" tIns="46038" rIns="92075" bIns="46038">
              <a:spAutoFit/>
            </a:bodyPr>
            <a:lstStyle/>
            <a:p>
              <a:pPr>
                <a:spcBef>
                  <a:spcPct val="50000"/>
                </a:spcBef>
                <a:buFont typeface="Arial" panose="020B0604020202020204" pitchFamily="34" charset="0"/>
                <a:buNone/>
              </a:pPr>
              <a:r>
                <a:rPr lang="zh-CN" altLang="en-US" sz="2800">
                  <a:solidFill>
                    <a:schemeClr val="bg2"/>
                  </a:solidFill>
                  <a:latin typeface="宋体" panose="02010600030101010101" pitchFamily="2" charset="-122"/>
                </a:rPr>
                <a:t>传染性喉气管初期</a:t>
              </a:r>
            </a:p>
          </p:txBody>
        </p:sp>
        <p:sp>
          <p:nvSpPr>
            <p:cNvPr id="119835" name="左大括号 265225"/>
            <p:cNvSpPr/>
            <p:nvPr/>
          </p:nvSpPr>
          <p:spPr bwMode="auto">
            <a:xfrm rot="-5400000">
              <a:off x="3787" y="1162"/>
              <a:ext cx="363" cy="1179"/>
            </a:xfrm>
            <a:prstGeom prst="leftBrace">
              <a:avLst>
                <a:gd name="adj1" fmla="val 27066"/>
                <a:gd name="adj2" fmla="val 50000"/>
              </a:avLst>
            </a:prstGeom>
            <a:noFill/>
            <a:ln w="50800">
              <a:solidFill>
                <a:srgbClr val="FF6600"/>
              </a:solidFill>
              <a:round/>
            </a:ln>
          </p:spPr>
          <p:txBody>
            <a:bodyPr vert="eaVert"/>
            <a:lstStyle/>
            <a:p>
              <a:pPr>
                <a:buFont typeface="Arial" panose="020B0604020202020204" pitchFamily="34" charset="0"/>
                <a:buNone/>
              </a:pPr>
              <a:endParaRPr lang="zh-CN" altLang="en-US" sz="2800"/>
            </a:p>
          </p:txBody>
        </p:sp>
      </p:grpSp>
      <p:grpSp>
        <p:nvGrpSpPr>
          <p:cNvPr id="119813" name="Group 43"/>
          <p:cNvGrpSpPr/>
          <p:nvPr/>
        </p:nvGrpSpPr>
        <p:grpSpPr bwMode="auto">
          <a:xfrm>
            <a:off x="3563938" y="3357563"/>
            <a:ext cx="1655762" cy="1450975"/>
            <a:chOff x="2290" y="1570"/>
            <a:chExt cx="1043" cy="914"/>
          </a:xfrm>
        </p:grpSpPr>
        <p:sp>
          <p:nvSpPr>
            <p:cNvPr id="119832" name="文本框 265228"/>
            <p:cNvSpPr txBox="1">
              <a:spLocks noChangeArrowheads="1"/>
            </p:cNvSpPr>
            <p:nvPr/>
          </p:nvSpPr>
          <p:spPr bwMode="auto">
            <a:xfrm>
              <a:off x="2381" y="1888"/>
              <a:ext cx="907" cy="596"/>
            </a:xfrm>
            <a:prstGeom prst="rect">
              <a:avLst/>
            </a:prstGeom>
            <a:noFill/>
            <a:ln w="9525">
              <a:noFill/>
              <a:miter lim="800000"/>
            </a:ln>
          </p:spPr>
          <p:txBody>
            <a:bodyPr lIns="92075" tIns="46038" rIns="92075" bIns="46038">
              <a:spAutoFit/>
            </a:bodyPr>
            <a:lstStyle/>
            <a:p>
              <a:pPr>
                <a:spcBef>
                  <a:spcPct val="50000"/>
                </a:spcBef>
                <a:buFont typeface="Arial" panose="020B0604020202020204" pitchFamily="34" charset="0"/>
                <a:buNone/>
              </a:pPr>
              <a:r>
                <a:rPr lang="zh-CN" altLang="en-US" sz="2800">
                  <a:solidFill>
                    <a:schemeClr val="hlink"/>
                  </a:solidFill>
                  <a:latin typeface="宋体" panose="02010600030101010101" pitchFamily="2" charset="-122"/>
                </a:rPr>
                <a:t>新城疫的初期</a:t>
              </a:r>
              <a:endParaRPr lang="en-US" altLang="zh-CN" sz="2800">
                <a:solidFill>
                  <a:schemeClr val="hlink"/>
                </a:solidFill>
                <a:latin typeface="宋体" panose="02010600030101010101" pitchFamily="2" charset="-122"/>
              </a:endParaRPr>
            </a:p>
          </p:txBody>
        </p:sp>
        <p:sp>
          <p:nvSpPr>
            <p:cNvPr id="119833" name="左大括号 265226"/>
            <p:cNvSpPr/>
            <p:nvPr/>
          </p:nvSpPr>
          <p:spPr bwMode="auto">
            <a:xfrm rot="-5400000">
              <a:off x="2630" y="1230"/>
              <a:ext cx="363" cy="1043"/>
            </a:xfrm>
            <a:prstGeom prst="leftBrace">
              <a:avLst>
                <a:gd name="adj1" fmla="val 23944"/>
                <a:gd name="adj2" fmla="val 50000"/>
              </a:avLst>
            </a:prstGeom>
            <a:noFill/>
            <a:ln w="50800">
              <a:solidFill>
                <a:srgbClr val="FF6600"/>
              </a:solidFill>
              <a:round/>
            </a:ln>
          </p:spPr>
          <p:txBody>
            <a:bodyPr vert="eaVert"/>
            <a:lstStyle/>
            <a:p>
              <a:pPr>
                <a:buFont typeface="Arial" panose="020B0604020202020204" pitchFamily="34" charset="0"/>
                <a:buNone/>
              </a:pPr>
              <a:endParaRPr lang="zh-CN" altLang="en-US" sz="2800"/>
            </a:p>
          </p:txBody>
        </p:sp>
      </p:grpSp>
      <p:sp>
        <p:nvSpPr>
          <p:cNvPr id="119814" name="直接连接符 265221"/>
          <p:cNvSpPr>
            <a:spLocks noChangeShapeType="1"/>
          </p:cNvSpPr>
          <p:nvPr/>
        </p:nvSpPr>
        <p:spPr bwMode="auto">
          <a:xfrm>
            <a:off x="1549400" y="3213100"/>
            <a:ext cx="5832475" cy="0"/>
          </a:xfrm>
          <a:prstGeom prst="line">
            <a:avLst/>
          </a:prstGeom>
          <a:noFill/>
          <a:ln w="57150">
            <a:solidFill>
              <a:srgbClr val="0000FF"/>
            </a:solidFill>
            <a:round/>
          </a:ln>
        </p:spPr>
        <p:txBody>
          <a:bodyPr/>
          <a:lstStyle/>
          <a:p>
            <a:endParaRPr lang="zh-CN" altLang="en-US"/>
          </a:p>
        </p:txBody>
      </p:sp>
      <p:grpSp>
        <p:nvGrpSpPr>
          <p:cNvPr id="93229" name="Group 45"/>
          <p:cNvGrpSpPr/>
          <p:nvPr/>
        </p:nvGrpSpPr>
        <p:grpSpPr bwMode="auto">
          <a:xfrm>
            <a:off x="1547813" y="2060575"/>
            <a:ext cx="5761037" cy="1152525"/>
            <a:chOff x="975" y="1298"/>
            <a:chExt cx="3629" cy="726"/>
          </a:xfrm>
        </p:grpSpPr>
        <p:sp>
          <p:nvSpPr>
            <p:cNvPr id="119830" name="文本框 265223"/>
            <p:cNvSpPr txBox="1">
              <a:spLocks noChangeArrowheads="1"/>
            </p:cNvSpPr>
            <p:nvPr/>
          </p:nvSpPr>
          <p:spPr bwMode="auto">
            <a:xfrm>
              <a:off x="1882" y="1298"/>
              <a:ext cx="1905" cy="327"/>
            </a:xfrm>
            <a:prstGeom prst="rect">
              <a:avLst/>
            </a:prstGeom>
            <a:noFill/>
            <a:ln w="9525">
              <a:noFill/>
              <a:miter lim="800000"/>
            </a:ln>
          </p:spPr>
          <p:txBody>
            <a:bodyPr lIns="92075" tIns="46038" rIns="92075" bIns="46038">
              <a:spAutoFit/>
            </a:bodyPr>
            <a:lstStyle/>
            <a:p>
              <a:pPr algn="ctr">
                <a:spcBef>
                  <a:spcPct val="50000"/>
                </a:spcBef>
                <a:buFont typeface="Arial" panose="020B0604020202020204" pitchFamily="34" charset="0"/>
                <a:buNone/>
              </a:pPr>
              <a:r>
                <a:rPr lang="zh-CN" altLang="en-US" sz="2800">
                  <a:solidFill>
                    <a:schemeClr val="hlink"/>
                  </a:solidFill>
                  <a:latin typeface="宋体" panose="02010600030101010101" pitchFamily="2" charset="-122"/>
                </a:rPr>
                <a:t>银翘散可治疗</a:t>
              </a:r>
            </a:p>
          </p:txBody>
        </p:sp>
        <p:sp>
          <p:nvSpPr>
            <p:cNvPr id="119831" name="左大括号 265222"/>
            <p:cNvSpPr/>
            <p:nvPr/>
          </p:nvSpPr>
          <p:spPr bwMode="auto">
            <a:xfrm rot="5400000">
              <a:off x="2608" y="28"/>
              <a:ext cx="363" cy="3629"/>
            </a:xfrm>
            <a:prstGeom prst="leftBrace">
              <a:avLst>
                <a:gd name="adj1" fmla="val 83310"/>
                <a:gd name="adj2" fmla="val 50000"/>
              </a:avLst>
            </a:prstGeom>
            <a:noFill/>
            <a:ln w="50800">
              <a:solidFill>
                <a:srgbClr val="FF00FF"/>
              </a:solidFill>
              <a:round/>
            </a:ln>
          </p:spPr>
          <p:txBody>
            <a:bodyPr rot="10800000" vert="eaVert"/>
            <a:lstStyle/>
            <a:p>
              <a:pPr>
                <a:buFont typeface="Arial" panose="020B0604020202020204" pitchFamily="34" charset="0"/>
                <a:buNone/>
              </a:pPr>
              <a:endParaRPr lang="zh-CN" altLang="en-US" sz="2800"/>
            </a:p>
          </p:txBody>
        </p:sp>
      </p:grpSp>
      <p:sp>
        <p:nvSpPr>
          <p:cNvPr id="265231" name="五角星 265230"/>
          <p:cNvSpPr/>
          <p:nvPr/>
        </p:nvSpPr>
        <p:spPr>
          <a:xfrm>
            <a:off x="1765300" y="3068638"/>
            <a:ext cx="217488" cy="215900"/>
          </a:xfrm>
          <a:prstGeom prst="star5">
            <a:avLst/>
          </a:prstGeom>
          <a:noFill/>
          <a:ln w="28575" cap="flat" cmpd="sng">
            <a:solidFill>
              <a:srgbClr val="FF0000"/>
            </a:solidFill>
            <a:prstDash val="solid"/>
            <a:miter/>
            <a:headEnd type="none" w="med" len="med"/>
            <a:tailEnd type="none" w="med" len="med"/>
          </a:ln>
        </p:spPr>
        <p:txBody>
          <a:bodyPr/>
          <a:lstStyle/>
          <a:p>
            <a:pPr>
              <a:buFont typeface="Arial" panose="020B0604020202020204" pitchFamily="34" charset="0"/>
              <a:buNone/>
              <a:defRPr/>
            </a:pPr>
            <a:endParaRPr lang="zh-CN" altLang="en-US" sz="2800">
              <a:latin typeface="Arial" panose="020B0604020202020204" pitchFamily="34" charset="0"/>
              <a:ea typeface="宋体" panose="02010600030101010101" pitchFamily="2" charset="-122"/>
            </a:endParaRPr>
          </a:p>
        </p:txBody>
      </p:sp>
      <p:sp>
        <p:nvSpPr>
          <p:cNvPr id="265237" name="五角星 265236"/>
          <p:cNvSpPr/>
          <p:nvPr/>
        </p:nvSpPr>
        <p:spPr>
          <a:xfrm>
            <a:off x="2198688" y="3068638"/>
            <a:ext cx="217487" cy="215900"/>
          </a:xfrm>
          <a:prstGeom prst="star5">
            <a:avLst/>
          </a:prstGeom>
          <a:noFill/>
          <a:ln w="28575" cap="flat" cmpd="sng">
            <a:solidFill>
              <a:schemeClr val="tx2"/>
            </a:solidFill>
            <a:prstDash val="solid"/>
            <a:miter/>
            <a:headEnd type="none" w="med" len="med"/>
            <a:tailEnd type="none" w="med" len="med"/>
          </a:ln>
        </p:spPr>
        <p:txBody>
          <a:bodyPr/>
          <a:lstStyle/>
          <a:p>
            <a:pPr>
              <a:buFont typeface="Arial" panose="020B0604020202020204" pitchFamily="34" charset="0"/>
              <a:buNone/>
              <a:defRPr/>
            </a:pPr>
            <a:endParaRPr lang="zh-CN" altLang="en-US" sz="2800">
              <a:latin typeface="Arial" panose="020B0604020202020204" pitchFamily="34" charset="0"/>
              <a:ea typeface="宋体" panose="02010600030101010101" pitchFamily="2" charset="-122"/>
            </a:endParaRPr>
          </a:p>
        </p:txBody>
      </p:sp>
      <p:sp>
        <p:nvSpPr>
          <p:cNvPr id="265238" name="五角星 265237"/>
          <p:cNvSpPr/>
          <p:nvPr/>
        </p:nvSpPr>
        <p:spPr>
          <a:xfrm>
            <a:off x="2630488" y="3068638"/>
            <a:ext cx="217487" cy="215900"/>
          </a:xfrm>
          <a:prstGeom prst="star5">
            <a:avLst/>
          </a:prstGeom>
          <a:noFill/>
          <a:ln w="28575" cap="flat" cmpd="sng">
            <a:solidFill>
              <a:schemeClr val="bg2"/>
            </a:solidFill>
            <a:prstDash val="solid"/>
            <a:miter/>
            <a:headEnd type="none" w="med" len="med"/>
            <a:tailEnd type="none" w="med" len="med"/>
          </a:ln>
        </p:spPr>
        <p:txBody>
          <a:bodyPr/>
          <a:lstStyle/>
          <a:p>
            <a:pPr>
              <a:buFont typeface="Arial" panose="020B0604020202020204" pitchFamily="34" charset="0"/>
              <a:buNone/>
              <a:defRPr/>
            </a:pPr>
            <a:endParaRPr lang="zh-CN" altLang="en-US" sz="2800">
              <a:latin typeface="Arial" panose="020B0604020202020204" pitchFamily="34" charset="0"/>
              <a:ea typeface="宋体" panose="02010600030101010101" pitchFamily="2" charset="-122"/>
            </a:endParaRPr>
          </a:p>
        </p:txBody>
      </p:sp>
      <p:sp>
        <p:nvSpPr>
          <p:cNvPr id="265239" name="五角星 265238"/>
          <p:cNvSpPr/>
          <p:nvPr/>
        </p:nvSpPr>
        <p:spPr>
          <a:xfrm>
            <a:off x="3062288" y="3068638"/>
            <a:ext cx="217487" cy="215900"/>
          </a:xfrm>
          <a:prstGeom prst="star5">
            <a:avLst/>
          </a:prstGeom>
          <a:noFill/>
          <a:ln w="28575" cap="flat" cmpd="sng">
            <a:solidFill>
              <a:srgbClr val="0000FF"/>
            </a:solidFill>
            <a:prstDash val="solid"/>
            <a:miter/>
            <a:headEnd type="none" w="med" len="med"/>
            <a:tailEnd type="none" w="med" len="med"/>
          </a:ln>
        </p:spPr>
        <p:txBody>
          <a:bodyPr/>
          <a:lstStyle/>
          <a:p>
            <a:pPr>
              <a:buFont typeface="Arial" panose="020B0604020202020204" pitchFamily="34" charset="0"/>
              <a:buNone/>
              <a:defRPr/>
            </a:pPr>
            <a:endParaRPr lang="zh-CN" altLang="en-US" sz="2800">
              <a:latin typeface="Arial" panose="020B0604020202020204" pitchFamily="34" charset="0"/>
              <a:ea typeface="宋体" panose="02010600030101010101" pitchFamily="2" charset="-122"/>
            </a:endParaRPr>
          </a:p>
        </p:txBody>
      </p:sp>
      <p:sp>
        <p:nvSpPr>
          <p:cNvPr id="265240" name="五角星 265239"/>
          <p:cNvSpPr/>
          <p:nvPr/>
        </p:nvSpPr>
        <p:spPr>
          <a:xfrm>
            <a:off x="3492500" y="3068638"/>
            <a:ext cx="217488" cy="215900"/>
          </a:xfrm>
          <a:prstGeom prst="star5">
            <a:avLst/>
          </a:prstGeom>
          <a:noFill/>
          <a:ln w="28575" cap="flat" cmpd="sng">
            <a:solidFill>
              <a:srgbClr val="800000"/>
            </a:solidFill>
            <a:prstDash val="solid"/>
            <a:miter/>
            <a:headEnd type="none" w="med" len="med"/>
            <a:tailEnd type="none" w="med" len="med"/>
          </a:ln>
        </p:spPr>
        <p:txBody>
          <a:bodyPr/>
          <a:lstStyle/>
          <a:p>
            <a:pPr>
              <a:buFont typeface="Arial" panose="020B0604020202020204" pitchFamily="34" charset="0"/>
              <a:buNone/>
              <a:defRPr/>
            </a:pPr>
            <a:endParaRPr lang="zh-CN" altLang="en-US" sz="2800">
              <a:latin typeface="Arial" panose="020B0604020202020204" pitchFamily="34" charset="0"/>
              <a:ea typeface="宋体" panose="02010600030101010101" pitchFamily="2" charset="-122"/>
            </a:endParaRPr>
          </a:p>
        </p:txBody>
      </p:sp>
      <p:sp>
        <p:nvSpPr>
          <p:cNvPr id="265241" name="五角星 265240"/>
          <p:cNvSpPr/>
          <p:nvPr/>
        </p:nvSpPr>
        <p:spPr>
          <a:xfrm>
            <a:off x="3922713" y="3068638"/>
            <a:ext cx="217487" cy="215900"/>
          </a:xfrm>
          <a:prstGeom prst="star5">
            <a:avLst/>
          </a:prstGeom>
          <a:noFill/>
          <a:ln w="28575" cap="flat" cmpd="sng">
            <a:solidFill>
              <a:srgbClr val="FF0000"/>
            </a:solidFill>
            <a:prstDash val="solid"/>
            <a:miter/>
            <a:headEnd type="none" w="med" len="med"/>
            <a:tailEnd type="none" w="med" len="med"/>
          </a:ln>
        </p:spPr>
        <p:txBody>
          <a:bodyPr/>
          <a:lstStyle/>
          <a:p>
            <a:pPr>
              <a:buFont typeface="Arial" panose="020B0604020202020204" pitchFamily="34" charset="0"/>
              <a:buNone/>
              <a:defRPr/>
            </a:pPr>
            <a:endParaRPr lang="zh-CN" altLang="en-US" sz="2800">
              <a:latin typeface="Arial" panose="020B0604020202020204" pitchFamily="34" charset="0"/>
              <a:ea typeface="宋体" panose="02010600030101010101" pitchFamily="2" charset="-122"/>
            </a:endParaRPr>
          </a:p>
        </p:txBody>
      </p:sp>
      <p:sp>
        <p:nvSpPr>
          <p:cNvPr id="265242" name="五角星 265241"/>
          <p:cNvSpPr/>
          <p:nvPr/>
        </p:nvSpPr>
        <p:spPr>
          <a:xfrm>
            <a:off x="4352925" y="3068638"/>
            <a:ext cx="217488" cy="215900"/>
          </a:xfrm>
          <a:prstGeom prst="star5">
            <a:avLst/>
          </a:prstGeom>
          <a:noFill/>
          <a:ln w="28575" cap="flat" cmpd="sng">
            <a:solidFill>
              <a:srgbClr val="008000"/>
            </a:solidFill>
            <a:prstDash val="solid"/>
            <a:miter/>
            <a:headEnd type="none" w="med" len="med"/>
            <a:tailEnd type="none" w="med" len="med"/>
          </a:ln>
        </p:spPr>
        <p:txBody>
          <a:bodyPr/>
          <a:lstStyle/>
          <a:p>
            <a:pPr>
              <a:buFont typeface="Arial" panose="020B0604020202020204" pitchFamily="34" charset="0"/>
              <a:buNone/>
              <a:defRPr/>
            </a:pPr>
            <a:endParaRPr lang="zh-CN" altLang="en-US" sz="2800">
              <a:latin typeface="Arial" panose="020B0604020202020204" pitchFamily="34" charset="0"/>
              <a:ea typeface="宋体" panose="02010600030101010101" pitchFamily="2" charset="-122"/>
            </a:endParaRPr>
          </a:p>
        </p:txBody>
      </p:sp>
      <p:sp>
        <p:nvSpPr>
          <p:cNvPr id="265243" name="五角星 265242"/>
          <p:cNvSpPr/>
          <p:nvPr/>
        </p:nvSpPr>
        <p:spPr>
          <a:xfrm>
            <a:off x="4786313" y="3068638"/>
            <a:ext cx="217487" cy="215900"/>
          </a:xfrm>
          <a:prstGeom prst="star5">
            <a:avLst/>
          </a:prstGeom>
          <a:noFill/>
          <a:ln w="28575" cap="flat" cmpd="sng">
            <a:solidFill>
              <a:srgbClr val="FF00FF"/>
            </a:solidFill>
            <a:prstDash val="solid"/>
            <a:miter/>
            <a:headEnd type="none" w="med" len="med"/>
            <a:tailEnd type="none" w="med" len="med"/>
          </a:ln>
        </p:spPr>
        <p:txBody>
          <a:bodyPr/>
          <a:lstStyle/>
          <a:p>
            <a:pPr>
              <a:buFont typeface="Arial" panose="020B0604020202020204" pitchFamily="34" charset="0"/>
              <a:buNone/>
              <a:defRPr/>
            </a:pPr>
            <a:endParaRPr lang="zh-CN" altLang="en-US" sz="2800">
              <a:latin typeface="Arial" panose="020B0604020202020204" pitchFamily="34" charset="0"/>
              <a:ea typeface="宋体" panose="02010600030101010101" pitchFamily="2" charset="-122"/>
            </a:endParaRPr>
          </a:p>
        </p:txBody>
      </p:sp>
      <p:sp>
        <p:nvSpPr>
          <p:cNvPr id="265244" name="五角星 265243"/>
          <p:cNvSpPr/>
          <p:nvPr/>
        </p:nvSpPr>
        <p:spPr>
          <a:xfrm>
            <a:off x="5645150" y="3068638"/>
            <a:ext cx="217488" cy="215900"/>
          </a:xfrm>
          <a:prstGeom prst="star5">
            <a:avLst/>
          </a:prstGeom>
          <a:noFill/>
          <a:ln w="28575" cap="flat" cmpd="sng">
            <a:solidFill>
              <a:srgbClr val="FF6600"/>
            </a:solidFill>
            <a:prstDash val="solid"/>
            <a:miter/>
            <a:headEnd type="none" w="med" len="med"/>
            <a:tailEnd type="none" w="med" len="med"/>
          </a:ln>
        </p:spPr>
        <p:txBody>
          <a:bodyPr/>
          <a:lstStyle/>
          <a:p>
            <a:pPr>
              <a:buFont typeface="Arial" panose="020B0604020202020204" pitchFamily="34" charset="0"/>
              <a:buNone/>
              <a:defRPr/>
            </a:pPr>
            <a:endParaRPr lang="zh-CN" altLang="en-US" sz="2800">
              <a:latin typeface="Arial" panose="020B0604020202020204" pitchFamily="34" charset="0"/>
              <a:ea typeface="宋体" panose="02010600030101010101" pitchFamily="2" charset="-122"/>
            </a:endParaRPr>
          </a:p>
        </p:txBody>
      </p:sp>
      <p:sp>
        <p:nvSpPr>
          <p:cNvPr id="265245" name="五角星 265244"/>
          <p:cNvSpPr/>
          <p:nvPr/>
        </p:nvSpPr>
        <p:spPr>
          <a:xfrm>
            <a:off x="6075363" y="3068638"/>
            <a:ext cx="217487" cy="215900"/>
          </a:xfrm>
          <a:prstGeom prst="star5">
            <a:avLst/>
          </a:prstGeom>
          <a:noFill/>
          <a:ln w="28575" cap="flat" cmpd="sng">
            <a:solidFill>
              <a:srgbClr val="000080"/>
            </a:solidFill>
            <a:prstDash val="solid"/>
            <a:miter/>
            <a:headEnd type="none" w="med" len="med"/>
            <a:tailEnd type="none" w="med" len="med"/>
          </a:ln>
        </p:spPr>
        <p:txBody>
          <a:bodyPr/>
          <a:lstStyle/>
          <a:p>
            <a:pPr>
              <a:buFont typeface="Arial" panose="020B0604020202020204" pitchFamily="34" charset="0"/>
              <a:buNone/>
              <a:defRPr/>
            </a:pPr>
            <a:endParaRPr lang="zh-CN" altLang="en-US" sz="2800">
              <a:latin typeface="Arial" panose="020B0604020202020204" pitchFamily="34" charset="0"/>
              <a:ea typeface="宋体" panose="02010600030101010101" pitchFamily="2" charset="-122"/>
            </a:endParaRPr>
          </a:p>
        </p:txBody>
      </p:sp>
      <p:sp>
        <p:nvSpPr>
          <p:cNvPr id="265246" name="五角星 265245"/>
          <p:cNvSpPr/>
          <p:nvPr/>
        </p:nvSpPr>
        <p:spPr>
          <a:xfrm>
            <a:off x="6505575" y="3068638"/>
            <a:ext cx="217488" cy="215900"/>
          </a:xfrm>
          <a:prstGeom prst="star5">
            <a:avLst/>
          </a:prstGeom>
          <a:solidFill>
            <a:srgbClr val="00FF00"/>
          </a:solidFill>
          <a:ln w="28575" cap="flat" cmpd="sng">
            <a:solidFill>
              <a:srgbClr val="00FF00"/>
            </a:solidFill>
            <a:prstDash val="solid"/>
            <a:miter/>
            <a:headEnd type="none" w="med" len="med"/>
            <a:tailEnd type="none" w="med" len="med"/>
          </a:ln>
        </p:spPr>
        <p:txBody>
          <a:bodyPr/>
          <a:lstStyle/>
          <a:p>
            <a:pPr>
              <a:buFont typeface="Arial" panose="020B0604020202020204" pitchFamily="34" charset="0"/>
              <a:buNone/>
              <a:defRPr/>
            </a:pPr>
            <a:endParaRPr lang="zh-CN" altLang="en-US" sz="2800">
              <a:latin typeface="Arial" panose="020B0604020202020204" pitchFamily="34" charset="0"/>
              <a:ea typeface="宋体" panose="02010600030101010101" pitchFamily="2" charset="-122"/>
            </a:endParaRPr>
          </a:p>
        </p:txBody>
      </p:sp>
      <p:sp>
        <p:nvSpPr>
          <p:cNvPr id="265247" name="五角星 265246"/>
          <p:cNvSpPr/>
          <p:nvPr/>
        </p:nvSpPr>
        <p:spPr>
          <a:xfrm>
            <a:off x="6938963" y="3068638"/>
            <a:ext cx="217487" cy="215900"/>
          </a:xfrm>
          <a:prstGeom prst="star5">
            <a:avLst/>
          </a:prstGeom>
          <a:noFill/>
          <a:ln w="28575" cap="flat" cmpd="sng">
            <a:solidFill>
              <a:srgbClr val="FF0000"/>
            </a:solidFill>
            <a:prstDash val="solid"/>
            <a:miter/>
            <a:headEnd type="none" w="med" len="med"/>
            <a:tailEnd type="none" w="med" len="med"/>
          </a:ln>
        </p:spPr>
        <p:txBody>
          <a:bodyPr/>
          <a:lstStyle/>
          <a:p>
            <a:pPr>
              <a:buFont typeface="Arial" panose="020B0604020202020204" pitchFamily="34" charset="0"/>
              <a:buNone/>
              <a:defRPr/>
            </a:pPr>
            <a:endParaRPr lang="zh-CN" altLang="en-US" sz="2800">
              <a:latin typeface="Arial" panose="020B0604020202020204" pitchFamily="34" charset="0"/>
              <a:ea typeface="宋体" panose="02010600030101010101" pitchFamily="2" charset="-122"/>
            </a:endParaRPr>
          </a:p>
        </p:txBody>
      </p:sp>
      <p:sp>
        <p:nvSpPr>
          <p:cNvPr id="265248" name="五角星 265247"/>
          <p:cNvSpPr/>
          <p:nvPr/>
        </p:nvSpPr>
        <p:spPr>
          <a:xfrm>
            <a:off x="5216525" y="3068638"/>
            <a:ext cx="217488" cy="215900"/>
          </a:xfrm>
          <a:prstGeom prst="star5">
            <a:avLst/>
          </a:prstGeom>
          <a:noFill/>
          <a:ln w="28575" cap="flat" cmpd="sng">
            <a:solidFill>
              <a:srgbClr val="008080"/>
            </a:solidFill>
            <a:prstDash val="solid"/>
            <a:miter/>
            <a:headEnd type="none" w="med" len="med"/>
            <a:tailEnd type="none" w="med" len="med"/>
          </a:ln>
        </p:spPr>
        <p:txBody>
          <a:bodyPr/>
          <a:lstStyle/>
          <a:p>
            <a:pPr>
              <a:buFont typeface="Arial" panose="020B0604020202020204" pitchFamily="34" charset="0"/>
              <a:buNone/>
              <a:defRPr/>
            </a:pPr>
            <a:endParaRPr lang="zh-CN" altLang="en-US" sz="2800">
              <a:latin typeface="Arial" panose="020B0604020202020204" pitchFamily="34" charset="0"/>
              <a:ea typeface="宋体" panose="02010600030101010101" pitchFamily="2" charset="-122"/>
            </a:endParaRPr>
          </a:p>
        </p:txBody>
      </p:sp>
      <p:sp>
        <p:nvSpPr>
          <p:cNvPr id="265269" name="文本框 265268"/>
          <p:cNvSpPr txBox="1">
            <a:spLocks noChangeArrowheads="1"/>
          </p:cNvSpPr>
          <p:nvPr/>
        </p:nvSpPr>
        <p:spPr bwMode="auto">
          <a:xfrm>
            <a:off x="611188" y="5445125"/>
            <a:ext cx="7993062" cy="641350"/>
          </a:xfrm>
          <a:prstGeom prst="rect">
            <a:avLst/>
          </a:prstGeom>
          <a:noFill/>
          <a:ln w="9525">
            <a:noFill/>
            <a:miter lim="800000"/>
          </a:ln>
        </p:spPr>
        <p:txBody>
          <a:bodyPr lIns="92075" tIns="46038" rIns="92075" bIns="46038">
            <a:spAutoFit/>
          </a:bodyPr>
          <a:lstStyle/>
          <a:p>
            <a:pPr algn="ctr">
              <a:spcBef>
                <a:spcPct val="50000"/>
              </a:spcBef>
              <a:buFont typeface="Arial" panose="020B0604020202020204" pitchFamily="34" charset="0"/>
              <a:buNone/>
            </a:pPr>
            <a:r>
              <a:rPr lang="zh-CN" altLang="en-US" sz="2800">
                <a:solidFill>
                  <a:schemeClr val="bg2"/>
                </a:solidFill>
                <a:latin typeface="宋体" panose="02010600030101010101" pitchFamily="2" charset="-122"/>
              </a:rPr>
              <a:t>中兽医学把这种现象称为</a:t>
            </a:r>
            <a:r>
              <a:rPr lang="zh-CN" altLang="en-US">
                <a:solidFill>
                  <a:srgbClr val="FF0000"/>
                </a:solidFill>
                <a:latin typeface="宋体" panose="02010600030101010101" pitchFamily="2" charset="-122"/>
              </a:rPr>
              <a:t>“异病同治”</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2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265269"/>
                                        </p:tgtEl>
                                        <p:attrNameLst>
                                          <p:attrName>style.visibility</p:attrName>
                                        </p:attrNameLst>
                                      </p:cBhvr>
                                      <p:to>
                                        <p:strVal val="visible"/>
                                      </p:to>
                                    </p:set>
                                    <p:animEffect transition="in" filter="box(in)">
                                      <p:cBhvr>
                                        <p:cTn id="11" dur="500"/>
                                        <p:tgtEl>
                                          <p:spTgt spid="265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6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标题 265218"/>
          <p:cNvSpPr>
            <a:spLocks noGrp="1"/>
          </p:cNvSpPr>
          <p:nvPr>
            <p:ph type="title" idx="4294967295"/>
          </p:nvPr>
        </p:nvSpPr>
        <p:spPr bwMode="auto">
          <a:xfrm>
            <a:off x="1187450" y="333375"/>
            <a:ext cx="7200900" cy="1008063"/>
          </a:xfrm>
          <a:prstGeom prst="rect">
            <a:avLst/>
          </a:prstGeom>
          <a:noFill/>
          <a:ln>
            <a:miter lim="800000"/>
          </a:ln>
        </p:spPr>
        <p:txBody>
          <a:bodyPr/>
          <a:lstStyle/>
          <a:p>
            <a:pPr algn="ctr" eaLnBrk="1" hangingPunct="1"/>
            <a:r>
              <a:rPr lang="zh-CN" altLang="en-US" sz="3600" b="1" smtClean="0">
                <a:solidFill>
                  <a:srgbClr val="FF0000"/>
                </a:solidFill>
              </a:rPr>
              <a:t>（二）以辨证思维确定主治，并指导临床用药</a:t>
            </a:r>
          </a:p>
        </p:txBody>
      </p:sp>
      <p:sp>
        <p:nvSpPr>
          <p:cNvPr id="161795" name="直接连接符 265220"/>
          <p:cNvSpPr>
            <a:spLocks noChangeShapeType="1"/>
          </p:cNvSpPr>
          <p:nvPr/>
        </p:nvSpPr>
        <p:spPr bwMode="auto">
          <a:xfrm>
            <a:off x="900113" y="1557338"/>
            <a:ext cx="7416800" cy="0"/>
          </a:xfrm>
          <a:prstGeom prst="line">
            <a:avLst/>
          </a:prstGeom>
          <a:noFill/>
          <a:ln w="95250" cmpd="thinThick">
            <a:solidFill>
              <a:srgbClr val="000080"/>
            </a:solidFill>
            <a:round/>
          </a:ln>
        </p:spPr>
        <p:txBody>
          <a:bodyPr/>
          <a:lstStyle/>
          <a:p>
            <a:endParaRPr lang="zh-CN" altLang="en-US"/>
          </a:p>
        </p:txBody>
      </p:sp>
      <p:sp>
        <p:nvSpPr>
          <p:cNvPr id="161822" name="文本框 265268"/>
          <p:cNvSpPr txBox="1">
            <a:spLocks noChangeArrowheads="1"/>
          </p:cNvSpPr>
          <p:nvPr/>
        </p:nvSpPr>
        <p:spPr bwMode="auto">
          <a:xfrm>
            <a:off x="971550" y="1916113"/>
            <a:ext cx="7345363" cy="3825875"/>
          </a:xfrm>
          <a:prstGeom prst="rect">
            <a:avLst/>
          </a:prstGeom>
          <a:noFill/>
          <a:ln w="9525">
            <a:noFill/>
            <a:miter lim="800000"/>
          </a:ln>
        </p:spPr>
        <p:txBody>
          <a:bodyPr lIns="92075" tIns="46038" rIns="92075" bIns="46038">
            <a:spAutoFit/>
          </a:bodyPr>
          <a:lstStyle/>
          <a:p>
            <a:pPr>
              <a:lnSpc>
                <a:spcPct val="125000"/>
              </a:lnSpc>
              <a:spcBef>
                <a:spcPct val="50000"/>
              </a:spcBef>
              <a:buFont typeface="Arial" panose="020B0604020202020204" pitchFamily="34" charset="0"/>
              <a:buNone/>
            </a:pPr>
            <a:r>
              <a:rPr lang="zh-CN" altLang="en-US" sz="2800">
                <a:solidFill>
                  <a:schemeClr val="bg2"/>
                </a:solidFill>
                <a:latin typeface="宋体" panose="02010600030101010101" pitchFamily="2" charset="-122"/>
              </a:rPr>
              <a:t>在中兽药研发过程中，实验性临床试验一般都需要人工制造病例模型，而中医传统的病例模型，又得不到认可。常常需要用病原来造病，而疾病的不同阶段常常是不同的证。所以在确定主治时，</a:t>
            </a:r>
            <a:r>
              <a:rPr lang="zh-CN" altLang="en-US" sz="2800">
                <a:solidFill>
                  <a:schemeClr val="hlink"/>
                </a:solidFill>
                <a:latin typeface="宋体" panose="02010600030101010101" pitchFamily="2" charset="-122"/>
              </a:rPr>
              <a:t>不能单纯定位为治疗某种疾病</a:t>
            </a:r>
            <a:r>
              <a:rPr lang="zh-CN" altLang="en-US" sz="2800">
                <a:solidFill>
                  <a:schemeClr val="bg2"/>
                </a:solidFill>
                <a:latin typeface="宋体" panose="02010600030101010101" pitchFamily="2" charset="-122"/>
              </a:rPr>
              <a:t>，一定要根据“纳入标准”，描述</a:t>
            </a:r>
            <a:r>
              <a:rPr lang="zh-CN" altLang="en-US" sz="2800">
                <a:solidFill>
                  <a:srgbClr val="FF3300"/>
                </a:solidFill>
                <a:latin typeface="宋体" panose="02010600030101010101" pitchFamily="2" charset="-122"/>
              </a:rPr>
              <a:t>该证型</a:t>
            </a:r>
            <a:r>
              <a:rPr lang="zh-CN" altLang="en-US" sz="2800">
                <a:solidFill>
                  <a:schemeClr val="bg2"/>
                </a:solidFill>
                <a:latin typeface="宋体" panose="02010600030101010101" pitchFamily="2" charset="-122"/>
              </a:rPr>
              <a:t>的临床</a:t>
            </a:r>
            <a:r>
              <a:rPr lang="zh-CN" altLang="en-US" sz="2800">
                <a:solidFill>
                  <a:srgbClr val="FF3300"/>
                </a:solidFill>
                <a:latin typeface="宋体" panose="02010600030101010101" pitchFamily="2" charset="-122"/>
              </a:rPr>
              <a:t>主证</a:t>
            </a:r>
            <a:r>
              <a:rPr lang="zh-CN" altLang="en-US" sz="2800">
                <a:solidFill>
                  <a:schemeClr val="bg2"/>
                </a:solidFill>
                <a:latin typeface="宋体" panose="02010600030101010101" pitchFamily="2" charset="-122"/>
              </a:rPr>
              <a:t>。</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标题 235521"/>
          <p:cNvSpPr>
            <a:spLocks noGrp="1"/>
          </p:cNvSpPr>
          <p:nvPr>
            <p:ph type="title"/>
          </p:nvPr>
        </p:nvSpPr>
        <p:spPr bwMode="auto">
          <a:xfrm>
            <a:off x="755650" y="188913"/>
            <a:ext cx="7632700" cy="993775"/>
          </a:xfrm>
          <a:noFill/>
          <a:ln>
            <a:miter lim="800000"/>
          </a:ln>
        </p:spPr>
        <p:txBody>
          <a:bodyPr vert="horz" wrap="square" lIns="91440" tIns="45720" rIns="91440" bIns="45720" numCol="1" anchor="t" anchorCtr="0" compatLnSpc="1"/>
          <a:lstStyle/>
          <a:p>
            <a:pPr algn="ctr" eaLnBrk="1" hangingPunct="1"/>
            <a:r>
              <a:rPr lang="zh-CN" altLang="en-US" sz="3600" b="1" smtClean="0">
                <a:solidFill>
                  <a:srgbClr val="FF0000"/>
                </a:solidFill>
              </a:rPr>
              <a:t>（三）以机体为核心注重中药对机体的调节作用</a:t>
            </a:r>
          </a:p>
        </p:txBody>
      </p:sp>
      <p:sp>
        <p:nvSpPr>
          <p:cNvPr id="235523" name="矩形 235522"/>
          <p:cNvSpPr>
            <a:spLocks noChangeArrowheads="1"/>
          </p:cNvSpPr>
          <p:nvPr/>
        </p:nvSpPr>
        <p:spPr bwMode="auto">
          <a:xfrm>
            <a:off x="539750" y="1773238"/>
            <a:ext cx="2519363" cy="2089150"/>
          </a:xfrm>
          <a:prstGeom prst="rect">
            <a:avLst/>
          </a:prstGeom>
          <a:noFill/>
          <a:ln w="28575">
            <a:solidFill>
              <a:schemeClr val="hlink"/>
            </a:solidFill>
            <a:miter lim="800000"/>
          </a:ln>
        </p:spPr>
        <p:txBody>
          <a:bodyPr lIns="92075" tIns="46038" rIns="92075" bIns="46038"/>
          <a:lstStyle/>
          <a:p>
            <a:pPr>
              <a:lnSpc>
                <a:spcPct val="110000"/>
              </a:lnSpc>
              <a:spcBef>
                <a:spcPct val="20000"/>
              </a:spcBef>
              <a:buClr>
                <a:schemeClr val="hlink"/>
              </a:buClr>
              <a:buSzPct val="70000"/>
              <a:buFont typeface="Wingdings" panose="05000000000000000000" pitchFamily="2" charset="2"/>
              <a:buNone/>
            </a:pPr>
            <a:r>
              <a:rPr lang="zh-CN" altLang="en-US" sz="2800">
                <a:solidFill>
                  <a:schemeClr val="hlink"/>
                </a:solidFill>
              </a:rPr>
              <a:t>中兽医学</a:t>
            </a:r>
            <a:r>
              <a:rPr lang="zh-CN" altLang="en-US" sz="2800">
                <a:solidFill>
                  <a:srgbClr val="006600"/>
                </a:solidFill>
              </a:rPr>
              <a:t>特别强调</a:t>
            </a:r>
            <a:r>
              <a:rPr lang="zh-CN" altLang="en-US" sz="2800">
                <a:solidFill>
                  <a:srgbClr val="FF3300"/>
                </a:solidFill>
              </a:rPr>
              <a:t>机体</a:t>
            </a:r>
            <a:r>
              <a:rPr lang="zh-CN" altLang="en-US" sz="2800">
                <a:solidFill>
                  <a:srgbClr val="006600"/>
                </a:solidFill>
              </a:rPr>
              <a:t>自身在疾病发生过程中的作用。</a:t>
            </a:r>
            <a:endParaRPr lang="en-US" altLang="zh-CN" sz="2800">
              <a:solidFill>
                <a:srgbClr val="006600"/>
              </a:solidFill>
            </a:endParaRPr>
          </a:p>
        </p:txBody>
      </p:sp>
      <p:sp>
        <p:nvSpPr>
          <p:cNvPr id="120835" name="直接连接符 235523"/>
          <p:cNvSpPr>
            <a:spLocks noChangeShapeType="1"/>
          </p:cNvSpPr>
          <p:nvPr/>
        </p:nvSpPr>
        <p:spPr bwMode="auto">
          <a:xfrm>
            <a:off x="900113" y="1268413"/>
            <a:ext cx="7416800" cy="0"/>
          </a:xfrm>
          <a:prstGeom prst="line">
            <a:avLst/>
          </a:prstGeom>
          <a:noFill/>
          <a:ln w="95250" cmpd="thinThick">
            <a:solidFill>
              <a:srgbClr val="000080"/>
            </a:solidFill>
            <a:round/>
          </a:ln>
        </p:spPr>
        <p:txBody>
          <a:bodyPr/>
          <a:lstStyle/>
          <a:p>
            <a:endParaRPr lang="zh-CN" altLang="en-US"/>
          </a:p>
        </p:txBody>
      </p:sp>
      <p:sp>
        <p:nvSpPr>
          <p:cNvPr id="235526" name="矩形 235525"/>
          <p:cNvSpPr>
            <a:spLocks noChangeArrowheads="1"/>
          </p:cNvSpPr>
          <p:nvPr/>
        </p:nvSpPr>
        <p:spPr bwMode="auto">
          <a:xfrm>
            <a:off x="539750" y="4581525"/>
            <a:ext cx="2592388" cy="1657350"/>
          </a:xfrm>
          <a:prstGeom prst="rect">
            <a:avLst/>
          </a:prstGeom>
          <a:noFill/>
          <a:ln w="28575">
            <a:solidFill>
              <a:schemeClr val="hlink"/>
            </a:solidFill>
            <a:miter lim="800000"/>
          </a:ln>
        </p:spPr>
        <p:txBody>
          <a:bodyPr lIns="92075" tIns="46038" rIns="92075" bIns="46038"/>
          <a:lstStyle/>
          <a:p>
            <a:pPr>
              <a:lnSpc>
                <a:spcPct val="110000"/>
              </a:lnSpc>
              <a:spcBef>
                <a:spcPct val="20000"/>
              </a:spcBef>
              <a:buClr>
                <a:schemeClr val="hlink"/>
              </a:buClr>
              <a:buSzPct val="70000"/>
              <a:buFont typeface="Wingdings" panose="05000000000000000000" pitchFamily="2" charset="2"/>
              <a:buNone/>
            </a:pPr>
            <a:r>
              <a:rPr lang="zh-CN" altLang="en-US" sz="2800">
                <a:solidFill>
                  <a:srgbClr val="006600"/>
                </a:solidFill>
              </a:rPr>
              <a:t>西兽医学特别强调</a:t>
            </a:r>
            <a:r>
              <a:rPr lang="zh-CN" altLang="en-US" sz="2800">
                <a:solidFill>
                  <a:srgbClr val="FF3300"/>
                </a:solidFill>
              </a:rPr>
              <a:t>病原</a:t>
            </a:r>
            <a:r>
              <a:rPr lang="zh-CN" altLang="en-US" sz="2800">
                <a:solidFill>
                  <a:srgbClr val="006600"/>
                </a:solidFill>
              </a:rPr>
              <a:t>的致病作用。</a:t>
            </a:r>
            <a:endParaRPr lang="en-US" altLang="zh-CN" sz="2800" b="0">
              <a:solidFill>
                <a:srgbClr val="006600"/>
              </a:solidFill>
            </a:endParaRPr>
          </a:p>
        </p:txBody>
      </p:sp>
      <p:sp>
        <p:nvSpPr>
          <p:cNvPr id="235527" name="左大括号 235526"/>
          <p:cNvSpPr/>
          <p:nvPr/>
        </p:nvSpPr>
        <p:spPr bwMode="auto">
          <a:xfrm>
            <a:off x="3132138" y="1628775"/>
            <a:ext cx="576262" cy="2376488"/>
          </a:xfrm>
          <a:prstGeom prst="leftBrace">
            <a:avLst>
              <a:gd name="adj1" fmla="val 34366"/>
              <a:gd name="adj2" fmla="val 50000"/>
            </a:avLst>
          </a:prstGeom>
          <a:noFill/>
          <a:ln w="41275">
            <a:solidFill>
              <a:srgbClr val="FF6600"/>
            </a:solidFill>
            <a:round/>
          </a:ln>
        </p:spPr>
        <p:txBody>
          <a:bodyPr/>
          <a:lstStyle/>
          <a:p>
            <a:pPr>
              <a:buFont typeface="Arial" panose="020B0604020202020204" pitchFamily="34" charset="0"/>
              <a:buNone/>
            </a:pPr>
            <a:endParaRPr lang="zh-CN" altLang="en-US" sz="2800"/>
          </a:p>
        </p:txBody>
      </p:sp>
      <p:sp>
        <p:nvSpPr>
          <p:cNvPr id="235530" name="文本框 235529"/>
          <p:cNvSpPr txBox="1">
            <a:spLocks noChangeArrowheads="1"/>
          </p:cNvSpPr>
          <p:nvPr/>
        </p:nvSpPr>
        <p:spPr bwMode="auto">
          <a:xfrm>
            <a:off x="3779838" y="1412875"/>
            <a:ext cx="4537075" cy="2830513"/>
          </a:xfrm>
          <a:prstGeom prst="rect">
            <a:avLst/>
          </a:prstGeom>
          <a:noFill/>
          <a:ln w="9525">
            <a:noFill/>
            <a:miter lim="800000"/>
          </a:ln>
        </p:spPr>
        <p:txBody>
          <a:bodyPr lIns="92075" tIns="46038" rIns="92075" bIns="46038">
            <a:spAutoFit/>
          </a:bodyPr>
          <a:lstStyle/>
          <a:p>
            <a:pPr>
              <a:spcBef>
                <a:spcPct val="50000"/>
              </a:spcBef>
              <a:buFont typeface="Arial" panose="020B0604020202020204" pitchFamily="34" charset="0"/>
              <a:buNone/>
            </a:pPr>
            <a:r>
              <a:rPr lang="zh-CN" altLang="en-US" sz="2400">
                <a:solidFill>
                  <a:schemeClr val="bg2"/>
                </a:solidFill>
                <a:latin typeface="宋体" panose="02010600030101010101" pitchFamily="2" charset="-122"/>
              </a:rPr>
              <a:t>中医认为病原在体内存在不可怕，只要不干扰的机体的平衡就行</a:t>
            </a:r>
            <a:r>
              <a:rPr lang="zh-CN" altLang="en-US" sz="2400">
                <a:solidFill>
                  <a:schemeClr val="hlink"/>
                </a:solidFill>
                <a:latin typeface="宋体" panose="02010600030101010101" pitchFamily="2" charset="-122"/>
              </a:rPr>
              <a:t>！“正气存内，邪不可干”，“邪之所凑，其气必虚”</a:t>
            </a:r>
          </a:p>
          <a:p>
            <a:pPr>
              <a:spcBef>
                <a:spcPct val="50000"/>
              </a:spcBef>
              <a:buFont typeface="Arial" panose="020B0604020202020204" pitchFamily="34" charset="0"/>
              <a:buNone/>
            </a:pPr>
            <a:r>
              <a:rPr lang="zh-CN" altLang="en-US" sz="2400">
                <a:solidFill>
                  <a:schemeClr val="bg2"/>
                </a:solidFill>
                <a:latin typeface="宋体" panose="02010600030101010101" pitchFamily="2" charset="-122"/>
              </a:rPr>
              <a:t>例如，乙肝病毒携带者；大肠杆菌肠道常在；高致病性疫病动物也不会全部死亡</a:t>
            </a:r>
            <a:r>
              <a:rPr lang="en-US" altLang="zh-CN" sz="2400">
                <a:solidFill>
                  <a:schemeClr val="bg2"/>
                </a:solidFill>
                <a:latin typeface="宋体" panose="02010600030101010101" pitchFamily="2" charset="-122"/>
              </a:rPr>
              <a:t>… …</a:t>
            </a:r>
            <a:r>
              <a:rPr lang="zh-CN" altLang="en-US" sz="2400">
                <a:solidFill>
                  <a:schemeClr val="bg2"/>
                </a:solidFill>
                <a:latin typeface="宋体" panose="02010600030101010101" pitchFamily="2" charset="-122"/>
              </a:rPr>
              <a:t>。</a:t>
            </a:r>
          </a:p>
        </p:txBody>
      </p:sp>
      <p:sp>
        <p:nvSpPr>
          <p:cNvPr id="235531" name="左大括号 235530"/>
          <p:cNvSpPr/>
          <p:nvPr/>
        </p:nvSpPr>
        <p:spPr bwMode="auto">
          <a:xfrm>
            <a:off x="3203575" y="4292600"/>
            <a:ext cx="576263" cy="2376488"/>
          </a:xfrm>
          <a:prstGeom prst="leftBrace">
            <a:avLst>
              <a:gd name="adj1" fmla="val 34366"/>
              <a:gd name="adj2" fmla="val 50000"/>
            </a:avLst>
          </a:prstGeom>
          <a:noFill/>
          <a:ln w="41275">
            <a:solidFill>
              <a:srgbClr val="FF6600"/>
            </a:solidFill>
            <a:round/>
          </a:ln>
        </p:spPr>
        <p:txBody>
          <a:bodyPr/>
          <a:lstStyle/>
          <a:p>
            <a:pPr>
              <a:buFont typeface="Arial" panose="020B0604020202020204" pitchFamily="34" charset="0"/>
              <a:buNone/>
            </a:pPr>
            <a:endParaRPr lang="zh-CN" altLang="en-US" sz="2800"/>
          </a:p>
        </p:txBody>
      </p:sp>
      <p:sp>
        <p:nvSpPr>
          <p:cNvPr id="235532" name="文本框 235531"/>
          <p:cNvSpPr txBox="1">
            <a:spLocks noChangeArrowheads="1"/>
          </p:cNvSpPr>
          <p:nvPr/>
        </p:nvSpPr>
        <p:spPr bwMode="auto">
          <a:xfrm>
            <a:off x="3851275" y="4365625"/>
            <a:ext cx="4537075" cy="2282825"/>
          </a:xfrm>
          <a:prstGeom prst="rect">
            <a:avLst/>
          </a:prstGeom>
          <a:noFill/>
          <a:ln w="9525">
            <a:noFill/>
            <a:miter lim="800000"/>
          </a:ln>
        </p:spPr>
        <p:txBody>
          <a:bodyPr lIns="92075" tIns="46038" rIns="92075" bIns="46038">
            <a:spAutoFit/>
          </a:bodyPr>
          <a:lstStyle/>
          <a:p>
            <a:pPr>
              <a:spcBef>
                <a:spcPct val="50000"/>
              </a:spcBef>
              <a:buFont typeface="Arial" panose="020B0604020202020204" pitchFamily="34" charset="0"/>
              <a:buNone/>
            </a:pPr>
            <a:r>
              <a:rPr lang="zh-CN" altLang="en-US" sz="2400">
                <a:solidFill>
                  <a:schemeClr val="bg2"/>
                </a:solidFill>
                <a:latin typeface="宋体" panose="02010600030101010101" pitchFamily="2" charset="-122"/>
              </a:rPr>
              <a:t>养殖场一发病便拿去检测、化验！</a:t>
            </a:r>
          </a:p>
          <a:p>
            <a:pPr>
              <a:spcBef>
                <a:spcPct val="50000"/>
              </a:spcBef>
              <a:buFont typeface="Arial" panose="020B0604020202020204" pitchFamily="34" charset="0"/>
              <a:buNone/>
            </a:pPr>
            <a:r>
              <a:rPr lang="zh-CN" altLang="en-US" sz="2400">
                <a:solidFill>
                  <a:schemeClr val="bg2"/>
                </a:solidFill>
                <a:latin typeface="宋体" panose="02010600030101010101" pitchFamily="2" charset="-122"/>
              </a:rPr>
              <a:t>依据测到的病原诊断疾病！</a:t>
            </a:r>
          </a:p>
          <a:p>
            <a:pPr>
              <a:spcBef>
                <a:spcPct val="50000"/>
              </a:spcBef>
              <a:buFont typeface="Arial" panose="020B0604020202020204" pitchFamily="34" charset="0"/>
              <a:buNone/>
            </a:pPr>
            <a:r>
              <a:rPr lang="zh-CN" altLang="en-US" sz="2400">
                <a:solidFill>
                  <a:schemeClr val="bg2"/>
                </a:solidFill>
                <a:latin typeface="宋体" panose="02010600030101010101" pitchFamily="2" charset="-122"/>
              </a:rPr>
              <a:t>而依此诊断结果确定的治疗方案常常难以根治甚至无效。</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35527"/>
                                        </p:tgtEl>
                                        <p:attrNameLst>
                                          <p:attrName>style.visibility</p:attrName>
                                        </p:attrNameLst>
                                      </p:cBhvr>
                                      <p:to>
                                        <p:strVal val="visible"/>
                                      </p:to>
                                    </p:set>
                                    <p:animEffect transition="in" filter="box(in)">
                                      <p:cBhvr>
                                        <p:cTn id="15" dur="500"/>
                                        <p:tgtEl>
                                          <p:spTgt spid="235527"/>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35530"/>
                                        </p:tgtEl>
                                        <p:attrNameLst>
                                          <p:attrName>style.visibility</p:attrName>
                                        </p:attrNameLst>
                                      </p:cBhvr>
                                      <p:to>
                                        <p:strVal val="visible"/>
                                      </p:to>
                                    </p:set>
                                    <p:animEffect transition="in" filter="box(in)">
                                      <p:cBhvr>
                                        <p:cTn id="18" dur="500"/>
                                        <p:tgtEl>
                                          <p:spTgt spid="23553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5531"/>
                                        </p:tgtEl>
                                        <p:attrNameLst>
                                          <p:attrName>style.visibility</p:attrName>
                                        </p:attrNameLst>
                                      </p:cBhvr>
                                      <p:to>
                                        <p:strVal val="visible"/>
                                      </p:to>
                                    </p:set>
                                    <p:anim calcmode="lin" valueType="num">
                                      <p:cBhvr additive="base">
                                        <p:cTn id="23" dur="500" fill="hold"/>
                                        <p:tgtEl>
                                          <p:spTgt spid="235531"/>
                                        </p:tgtEl>
                                        <p:attrNameLst>
                                          <p:attrName>ppt_x</p:attrName>
                                        </p:attrNameLst>
                                      </p:cBhvr>
                                      <p:tavLst>
                                        <p:tav tm="0">
                                          <p:val>
                                            <p:strVal val="#ppt_x"/>
                                          </p:val>
                                        </p:tav>
                                        <p:tav tm="100000">
                                          <p:val>
                                            <p:strVal val="#ppt_x"/>
                                          </p:val>
                                        </p:tav>
                                      </p:tavLst>
                                    </p:anim>
                                    <p:anim calcmode="lin" valueType="num">
                                      <p:cBhvr additive="base">
                                        <p:cTn id="24" dur="500" fill="hold"/>
                                        <p:tgtEl>
                                          <p:spTgt spid="23553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35532"/>
                                        </p:tgtEl>
                                        <p:attrNameLst>
                                          <p:attrName>style.visibility</p:attrName>
                                        </p:attrNameLst>
                                      </p:cBhvr>
                                      <p:to>
                                        <p:strVal val="visible"/>
                                      </p:to>
                                    </p:set>
                                    <p:anim calcmode="lin" valueType="num">
                                      <p:cBhvr additive="base">
                                        <p:cTn id="27" dur="500" fill="hold"/>
                                        <p:tgtEl>
                                          <p:spTgt spid="235532"/>
                                        </p:tgtEl>
                                        <p:attrNameLst>
                                          <p:attrName>ppt_x</p:attrName>
                                        </p:attrNameLst>
                                      </p:cBhvr>
                                      <p:tavLst>
                                        <p:tav tm="0">
                                          <p:val>
                                            <p:strVal val="#ppt_x"/>
                                          </p:val>
                                        </p:tav>
                                        <p:tav tm="100000">
                                          <p:val>
                                            <p:strVal val="#ppt_x"/>
                                          </p:val>
                                        </p:tav>
                                      </p:tavLst>
                                    </p:anim>
                                    <p:anim calcmode="lin" valueType="num">
                                      <p:cBhvr additive="base">
                                        <p:cTn id="28" dur="500" fill="hold"/>
                                        <p:tgtEl>
                                          <p:spTgt spid="2355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animBg="1"/>
      <p:bldP spid="235526" grpId="0" animBg="1"/>
      <p:bldP spid="235530" grpId="0"/>
      <p:bldP spid="23553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标题 270337"/>
          <p:cNvSpPr>
            <a:spLocks noGrp="1"/>
          </p:cNvSpPr>
          <p:nvPr>
            <p:ph type="title"/>
          </p:nvPr>
        </p:nvSpPr>
        <p:spPr bwMode="auto">
          <a:xfrm>
            <a:off x="468313" y="981075"/>
            <a:ext cx="8459787" cy="785813"/>
          </a:xfrm>
          <a:solidFill>
            <a:srgbClr val="FFFFFF"/>
          </a:solidFill>
          <a:ln>
            <a:miter lim="800000"/>
          </a:ln>
        </p:spPr>
        <p:txBody>
          <a:bodyPr vert="horz" wrap="square" lIns="91440" tIns="45720" rIns="91440" bIns="45720" numCol="1" anchor="t" anchorCtr="0" compatLnSpc="1"/>
          <a:lstStyle/>
          <a:p>
            <a:pPr algn="ctr" eaLnBrk="1" hangingPunct="1"/>
            <a:r>
              <a:rPr lang="zh-CN" altLang="en-US" b="1" smtClean="0">
                <a:solidFill>
                  <a:schemeClr val="hlink"/>
                </a:solidFill>
              </a:rPr>
              <a:t>中西医药之别！</a:t>
            </a:r>
          </a:p>
        </p:txBody>
      </p:sp>
      <p:sp>
        <p:nvSpPr>
          <p:cNvPr id="270339" name="文本框 270338"/>
          <p:cNvSpPr txBox="1">
            <a:spLocks noChangeArrowheads="1"/>
          </p:cNvSpPr>
          <p:nvPr/>
        </p:nvSpPr>
        <p:spPr bwMode="auto">
          <a:xfrm>
            <a:off x="539750" y="2492375"/>
            <a:ext cx="8353425" cy="2546350"/>
          </a:xfrm>
          <a:prstGeom prst="rect">
            <a:avLst/>
          </a:prstGeom>
          <a:noFill/>
          <a:ln w="9525">
            <a:solidFill>
              <a:srgbClr val="0033CC"/>
            </a:solidFill>
            <a:miter lim="800000"/>
          </a:ln>
        </p:spPr>
        <p:txBody>
          <a:bodyPr>
            <a:spAutoFit/>
          </a:bodyPr>
          <a:lstStyle/>
          <a:p>
            <a:pPr>
              <a:lnSpc>
                <a:spcPct val="120000"/>
              </a:lnSpc>
              <a:spcBef>
                <a:spcPct val="20000"/>
              </a:spcBef>
              <a:buFont typeface="Arial" panose="020B0604020202020204" pitchFamily="34" charset="0"/>
              <a:buBlip>
                <a:blip r:embed="rId2"/>
              </a:buBlip>
            </a:pPr>
            <a:endParaRPr lang="zh-CN" altLang="en-US" sz="800">
              <a:solidFill>
                <a:schemeClr val="hlink"/>
              </a:solidFill>
              <a:latin typeface="Times New Roman" panose="02020603050405020304" pitchFamily="18" charset="0"/>
            </a:endParaRPr>
          </a:p>
          <a:p>
            <a:pPr>
              <a:lnSpc>
                <a:spcPct val="120000"/>
              </a:lnSpc>
              <a:spcBef>
                <a:spcPct val="20000"/>
              </a:spcBef>
              <a:buFont typeface="Arial" panose="020B0604020202020204" pitchFamily="34" charset="0"/>
              <a:buBlip>
                <a:blip r:embed="rId2"/>
              </a:buBlip>
            </a:pPr>
            <a:r>
              <a:rPr lang="zh-CN" altLang="en-US" sz="4400">
                <a:solidFill>
                  <a:srgbClr val="FF3300"/>
                </a:solidFill>
                <a:latin typeface="Times New Roman" panose="02020603050405020304" pitchFamily="18" charset="0"/>
                <a:ea typeface="黑体" panose="02010609060101010101" pitchFamily="49" charset="-122"/>
              </a:rPr>
              <a:t>西药治鸡（猪、牛、羊）病！</a:t>
            </a:r>
          </a:p>
          <a:p>
            <a:pPr>
              <a:lnSpc>
                <a:spcPct val="120000"/>
              </a:lnSpc>
              <a:spcBef>
                <a:spcPct val="20000"/>
              </a:spcBef>
              <a:buFont typeface="Arial" panose="020B0604020202020204" pitchFamily="34" charset="0"/>
              <a:buBlip>
                <a:blip r:embed="rId2"/>
              </a:buBlip>
            </a:pPr>
            <a:r>
              <a:rPr lang="zh-CN" altLang="en-US" sz="4400">
                <a:solidFill>
                  <a:srgbClr val="FF3300"/>
                </a:solidFill>
                <a:latin typeface="Times New Roman" panose="02020603050405020304" pitchFamily="18" charset="0"/>
                <a:ea typeface="黑体" panose="02010609060101010101" pitchFamily="49" charset="-122"/>
              </a:rPr>
              <a:t>中药治病鸡（猪、牛、羊）！</a:t>
            </a:r>
          </a:p>
          <a:p>
            <a:pPr>
              <a:lnSpc>
                <a:spcPct val="120000"/>
              </a:lnSpc>
              <a:spcBef>
                <a:spcPct val="20000"/>
              </a:spcBef>
              <a:buFont typeface="Arial" panose="020B0604020202020204" pitchFamily="34" charset="0"/>
              <a:buNone/>
            </a:pPr>
            <a:endParaRPr lang="zh-CN" altLang="en-US" sz="2000">
              <a:solidFill>
                <a:srgbClr val="FF3300"/>
              </a:solidFill>
              <a:latin typeface="Times New Roman" panose="02020603050405020304" pitchFamily="18" charset="0"/>
              <a:ea typeface="黑体" panose="02010609060101010101" pitchFamily="49" charset="-122"/>
            </a:endParaRPr>
          </a:p>
        </p:txBody>
      </p:sp>
      <p:grpSp>
        <p:nvGrpSpPr>
          <p:cNvPr id="121859" name="组合 270339"/>
          <p:cNvGrpSpPr/>
          <p:nvPr/>
        </p:nvGrpSpPr>
        <p:grpSpPr bwMode="auto">
          <a:xfrm>
            <a:off x="323850" y="1773238"/>
            <a:ext cx="8820150" cy="319087"/>
            <a:chOff x="0" y="0"/>
            <a:chExt cx="4656" cy="201"/>
          </a:xfrm>
        </p:grpSpPr>
        <p:sp>
          <p:nvSpPr>
            <p:cNvPr id="121861" name="圆角矩形 270340"/>
            <p:cNvSpPr>
              <a:spLocks noChangeArrowheads="1"/>
            </p:cNvSpPr>
            <p:nvPr/>
          </p:nvSpPr>
          <p:spPr bwMode="auto">
            <a:xfrm>
              <a:off x="240" y="0"/>
              <a:ext cx="4416" cy="200"/>
            </a:xfrm>
            <a:prstGeom prst="roundRect">
              <a:avLst>
                <a:gd name="adj" fmla="val 0"/>
              </a:avLst>
            </a:prstGeom>
            <a:solidFill>
              <a:schemeClr val="hlink"/>
            </a:solidFill>
            <a:ln w="9525">
              <a:noFill/>
              <a:round/>
            </a:ln>
          </p:spPr>
          <p:txBody>
            <a:bodyPr/>
            <a:lstStyle/>
            <a:p>
              <a:pPr>
                <a:buFont typeface="Arial" panose="020B0604020202020204" pitchFamily="34" charset="0"/>
                <a:buNone/>
              </a:pPr>
              <a:endParaRPr lang="zh-CN" altLang="en-US" sz="2800"/>
            </a:p>
          </p:txBody>
        </p:sp>
        <p:sp>
          <p:nvSpPr>
            <p:cNvPr id="121862" name="流程图: 延期 270341"/>
            <p:cNvSpPr>
              <a:spLocks noChangeArrowheads="1"/>
            </p:cNvSpPr>
            <p:nvPr/>
          </p:nvSpPr>
          <p:spPr bwMode="auto">
            <a:xfrm flipH="1">
              <a:off x="0" y="0"/>
              <a:ext cx="248" cy="201"/>
            </a:xfrm>
            <a:prstGeom prst="flowChartDelay">
              <a:avLst/>
            </a:prstGeom>
            <a:solidFill>
              <a:schemeClr val="hlink"/>
            </a:solidFill>
            <a:ln w="9525">
              <a:noFill/>
              <a:miter lim="800000"/>
            </a:ln>
          </p:spPr>
          <p:txBody>
            <a:bodyPr/>
            <a:lstStyle/>
            <a:p>
              <a:pPr>
                <a:buFont typeface="Arial" panose="020B0604020202020204" pitchFamily="34" charset="0"/>
                <a:buNone/>
              </a:pPr>
              <a:endParaRPr lang="zh-CN" altLang="en-US" sz="2800"/>
            </a:p>
          </p:txBody>
        </p:sp>
      </p:grpSp>
      <p:pic>
        <p:nvPicPr>
          <p:cNvPr id="121860" name="图片 270342" descr="校徽 正式2"/>
          <p:cNvPicPr>
            <a:picLocks noChangeAspect="1"/>
          </p:cNvPicPr>
          <p:nvPr/>
        </p:nvPicPr>
        <p:blipFill>
          <a:blip r:embed="rId3"/>
          <a:srcRect/>
          <a:stretch>
            <a:fillRect/>
          </a:stretch>
        </p:blipFill>
        <p:spPr bwMode="auto">
          <a:xfrm>
            <a:off x="250825" y="260350"/>
            <a:ext cx="1081088" cy="1081088"/>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0339"/>
                                        </p:tgtEl>
                                        <p:attrNameLst>
                                          <p:attrName>style.visibility</p:attrName>
                                        </p:attrNameLst>
                                      </p:cBhvr>
                                      <p:to>
                                        <p:strVal val="visible"/>
                                      </p:to>
                                    </p:set>
                                    <p:animEffect transition="in" filter="box(in)">
                                      <p:cBhvr>
                                        <p:cTn id="7" dur="500"/>
                                        <p:tgtEl>
                                          <p:spTgt spid="270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标题 235521"/>
          <p:cNvSpPr>
            <a:spLocks noGrp="1"/>
          </p:cNvSpPr>
          <p:nvPr>
            <p:ph type="title" idx="4294967295"/>
          </p:nvPr>
        </p:nvSpPr>
        <p:spPr bwMode="auto">
          <a:xfrm>
            <a:off x="900113" y="188913"/>
            <a:ext cx="7343775" cy="1368425"/>
          </a:xfrm>
          <a:prstGeom prst="rect">
            <a:avLst/>
          </a:prstGeom>
          <a:noFill/>
          <a:ln>
            <a:miter lim="800000"/>
          </a:ln>
        </p:spPr>
        <p:txBody>
          <a:bodyPr/>
          <a:lstStyle/>
          <a:p>
            <a:pPr algn="ctr" eaLnBrk="1" hangingPunct="1">
              <a:lnSpc>
                <a:spcPct val="120000"/>
              </a:lnSpc>
            </a:pPr>
            <a:r>
              <a:rPr lang="zh-CN" altLang="en-US" sz="3600" b="1" smtClean="0">
                <a:solidFill>
                  <a:srgbClr val="FF0000"/>
                </a:solidFill>
              </a:rPr>
              <a:t>（三）以机体为核心注重中药对机体的调节作用</a:t>
            </a:r>
          </a:p>
        </p:txBody>
      </p:sp>
      <p:sp>
        <p:nvSpPr>
          <p:cNvPr id="235523" name="矩形 235522"/>
          <p:cNvSpPr>
            <a:spLocks noChangeArrowheads="1"/>
          </p:cNvSpPr>
          <p:nvPr/>
        </p:nvSpPr>
        <p:spPr bwMode="auto">
          <a:xfrm>
            <a:off x="900113" y="2133600"/>
            <a:ext cx="7488237" cy="3960813"/>
          </a:xfrm>
          <a:prstGeom prst="rect">
            <a:avLst/>
          </a:prstGeom>
          <a:noFill/>
          <a:ln w="28575">
            <a:solidFill>
              <a:schemeClr val="hlink"/>
            </a:solidFill>
            <a:miter lim="800000"/>
          </a:ln>
        </p:spPr>
        <p:txBody>
          <a:bodyPr lIns="92075" tIns="46038" rIns="92075" bIns="46038"/>
          <a:lstStyle/>
          <a:p>
            <a:pPr>
              <a:lnSpc>
                <a:spcPct val="110000"/>
              </a:lnSpc>
              <a:spcBef>
                <a:spcPct val="20000"/>
              </a:spcBef>
              <a:buClr>
                <a:schemeClr val="hlink"/>
              </a:buClr>
              <a:buSzPct val="70000"/>
              <a:buFont typeface="Wingdings" panose="05000000000000000000" pitchFamily="2" charset="2"/>
              <a:buNone/>
            </a:pPr>
            <a:r>
              <a:rPr lang="zh-CN" altLang="en-US" sz="2800">
                <a:solidFill>
                  <a:schemeClr val="hlink"/>
                </a:solidFill>
              </a:rPr>
              <a:t>例</a:t>
            </a:r>
            <a:r>
              <a:rPr lang="en-US" altLang="zh-CN" sz="2800">
                <a:solidFill>
                  <a:schemeClr val="hlink"/>
                </a:solidFill>
              </a:rPr>
              <a:t>1</a:t>
            </a:r>
            <a:r>
              <a:rPr lang="zh-CN" altLang="en-US" sz="2800">
                <a:solidFill>
                  <a:schemeClr val="hlink"/>
                </a:solidFill>
              </a:rPr>
              <a:t>，藿香正气水可以治疗人暑热季节的腹泻，却对引发腹泻的痢疾杆菌毫无抑制作用。</a:t>
            </a:r>
          </a:p>
          <a:p>
            <a:pPr>
              <a:lnSpc>
                <a:spcPct val="110000"/>
              </a:lnSpc>
              <a:spcBef>
                <a:spcPct val="20000"/>
              </a:spcBef>
              <a:buClr>
                <a:schemeClr val="hlink"/>
              </a:buClr>
              <a:buSzPct val="70000"/>
              <a:buFont typeface="Wingdings" panose="05000000000000000000" pitchFamily="2" charset="2"/>
              <a:buNone/>
            </a:pPr>
            <a:r>
              <a:rPr lang="zh-CN" altLang="en-US" sz="2800">
                <a:solidFill>
                  <a:srgbClr val="006600"/>
                </a:solidFill>
              </a:rPr>
              <a:t>例</a:t>
            </a:r>
            <a:r>
              <a:rPr lang="en-US" altLang="zh-CN" sz="2800">
                <a:solidFill>
                  <a:srgbClr val="006600"/>
                </a:solidFill>
              </a:rPr>
              <a:t>2</a:t>
            </a:r>
            <a:r>
              <a:rPr lang="zh-CN" altLang="en-US" sz="2800">
                <a:solidFill>
                  <a:srgbClr val="006600"/>
                </a:solidFill>
              </a:rPr>
              <a:t>，欧洲某公司生产的防治仔猪腹泻的植物提取物。</a:t>
            </a:r>
          </a:p>
          <a:p>
            <a:pPr>
              <a:lnSpc>
                <a:spcPct val="110000"/>
              </a:lnSpc>
              <a:spcBef>
                <a:spcPct val="20000"/>
              </a:spcBef>
              <a:buClr>
                <a:schemeClr val="hlink"/>
              </a:buClr>
              <a:buSzPct val="70000"/>
              <a:buFont typeface="Wingdings" panose="05000000000000000000" pitchFamily="2" charset="2"/>
              <a:buNone/>
            </a:pPr>
            <a:r>
              <a:rPr lang="zh-CN" altLang="en-US" sz="2800">
                <a:solidFill>
                  <a:schemeClr val="bg2"/>
                </a:solidFill>
              </a:rPr>
              <a:t>例</a:t>
            </a:r>
            <a:r>
              <a:rPr lang="en-US" altLang="zh-CN" sz="2800">
                <a:solidFill>
                  <a:schemeClr val="bg2"/>
                </a:solidFill>
              </a:rPr>
              <a:t>3</a:t>
            </a:r>
            <a:r>
              <a:rPr lang="zh-CN" altLang="en-US" sz="2800">
                <a:solidFill>
                  <a:schemeClr val="bg2"/>
                </a:solidFill>
              </a:rPr>
              <a:t>，某兽药企业通过体外抑菌试验筛选的治疗奶牛乳房炎的中兽药。</a:t>
            </a:r>
          </a:p>
          <a:p>
            <a:pPr>
              <a:lnSpc>
                <a:spcPct val="110000"/>
              </a:lnSpc>
              <a:spcBef>
                <a:spcPct val="20000"/>
              </a:spcBef>
              <a:buClr>
                <a:schemeClr val="hlink"/>
              </a:buClr>
              <a:buSzPct val="70000"/>
              <a:buFont typeface="Wingdings" panose="05000000000000000000" pitchFamily="2" charset="2"/>
              <a:buNone/>
            </a:pPr>
            <a:r>
              <a:rPr lang="en-US" altLang="zh-CN" sz="2800">
                <a:solidFill>
                  <a:schemeClr val="bg2"/>
                </a:solidFill>
              </a:rPr>
              <a:t>... ... ...</a:t>
            </a:r>
          </a:p>
        </p:txBody>
      </p:sp>
      <p:sp>
        <p:nvSpPr>
          <p:cNvPr id="122883" name="直接连接符 235523"/>
          <p:cNvSpPr>
            <a:spLocks noChangeShapeType="1"/>
          </p:cNvSpPr>
          <p:nvPr/>
        </p:nvSpPr>
        <p:spPr bwMode="auto">
          <a:xfrm>
            <a:off x="900113" y="1700213"/>
            <a:ext cx="7416800" cy="0"/>
          </a:xfrm>
          <a:prstGeom prst="line">
            <a:avLst/>
          </a:prstGeom>
          <a:noFill/>
          <a:ln w="95250" cmpd="thinThick">
            <a:solidFill>
              <a:srgbClr val="000080"/>
            </a:solidFill>
            <a:round/>
          </a:ln>
        </p:spPr>
        <p:txBody>
          <a:bodyPr/>
          <a:lstStyle/>
          <a:p>
            <a:endParaRPr lang="zh-CN"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标题 236545"/>
          <p:cNvSpPr>
            <a:spLocks noGrp="1"/>
          </p:cNvSpPr>
          <p:nvPr>
            <p:ph type="title"/>
          </p:nvPr>
        </p:nvSpPr>
        <p:spPr bwMode="auto">
          <a:xfrm>
            <a:off x="827088" y="188913"/>
            <a:ext cx="7416800" cy="1368425"/>
          </a:xfrm>
          <a:noFill/>
          <a:ln>
            <a:miter lim="800000"/>
          </a:ln>
        </p:spPr>
        <p:txBody>
          <a:bodyPr vert="horz" wrap="square" lIns="91440" tIns="45720" rIns="91440" bIns="45720" numCol="1" anchor="t" anchorCtr="0" compatLnSpc="1"/>
          <a:lstStyle/>
          <a:p>
            <a:pPr algn="ctr" eaLnBrk="1" hangingPunct="1">
              <a:lnSpc>
                <a:spcPct val="105000"/>
              </a:lnSpc>
            </a:pPr>
            <a:r>
              <a:rPr lang="zh-CN" altLang="en-US" sz="3600" b="1" smtClean="0">
                <a:solidFill>
                  <a:srgbClr val="FF0000"/>
                </a:solidFill>
              </a:rPr>
              <a:t>（四）以全成分入药为主，注重中药的组合效应</a:t>
            </a:r>
          </a:p>
        </p:txBody>
      </p:sp>
      <p:sp>
        <p:nvSpPr>
          <p:cNvPr id="236547" name="矩形 236546"/>
          <p:cNvSpPr>
            <a:spLocks noChangeArrowheads="1"/>
          </p:cNvSpPr>
          <p:nvPr/>
        </p:nvSpPr>
        <p:spPr bwMode="auto">
          <a:xfrm>
            <a:off x="539750" y="1989138"/>
            <a:ext cx="2519363" cy="2089150"/>
          </a:xfrm>
          <a:prstGeom prst="rect">
            <a:avLst/>
          </a:prstGeom>
          <a:noFill/>
          <a:ln w="28575">
            <a:solidFill>
              <a:schemeClr val="hlink"/>
            </a:solidFill>
            <a:miter lim="800000"/>
          </a:ln>
        </p:spPr>
        <p:txBody>
          <a:bodyPr lIns="92075" tIns="46038" rIns="92075" bIns="46038" anchor="ctr" anchorCtr="1"/>
          <a:lstStyle/>
          <a:p>
            <a:pPr>
              <a:lnSpc>
                <a:spcPct val="110000"/>
              </a:lnSpc>
              <a:spcBef>
                <a:spcPct val="20000"/>
              </a:spcBef>
              <a:buClr>
                <a:schemeClr val="hlink"/>
              </a:buClr>
              <a:buSzPct val="70000"/>
              <a:buFont typeface="Wingdings" panose="05000000000000000000" pitchFamily="2" charset="2"/>
              <a:buNone/>
            </a:pPr>
            <a:r>
              <a:rPr lang="zh-CN" altLang="en-US" sz="2800">
                <a:solidFill>
                  <a:schemeClr val="hlink"/>
                </a:solidFill>
              </a:rPr>
              <a:t>中兽医学</a:t>
            </a:r>
            <a:r>
              <a:rPr lang="zh-CN" altLang="en-US" sz="2800">
                <a:solidFill>
                  <a:srgbClr val="006600"/>
                </a:solidFill>
              </a:rPr>
              <a:t>特别强调药物的组合效应。</a:t>
            </a:r>
            <a:endParaRPr lang="en-US" altLang="zh-CN" sz="2800">
              <a:solidFill>
                <a:srgbClr val="006600"/>
              </a:solidFill>
            </a:endParaRPr>
          </a:p>
        </p:txBody>
      </p:sp>
      <p:sp>
        <p:nvSpPr>
          <p:cNvPr id="123907" name="直接连接符 236547"/>
          <p:cNvSpPr>
            <a:spLocks noChangeShapeType="1"/>
          </p:cNvSpPr>
          <p:nvPr/>
        </p:nvSpPr>
        <p:spPr bwMode="auto">
          <a:xfrm>
            <a:off x="900113" y="1628775"/>
            <a:ext cx="7416800" cy="0"/>
          </a:xfrm>
          <a:prstGeom prst="line">
            <a:avLst/>
          </a:prstGeom>
          <a:noFill/>
          <a:ln w="95250" cmpd="thinThick">
            <a:solidFill>
              <a:srgbClr val="000080"/>
            </a:solidFill>
            <a:round/>
          </a:ln>
        </p:spPr>
        <p:txBody>
          <a:bodyPr/>
          <a:lstStyle/>
          <a:p>
            <a:endParaRPr lang="zh-CN" altLang="en-US"/>
          </a:p>
        </p:txBody>
      </p:sp>
      <p:sp>
        <p:nvSpPr>
          <p:cNvPr id="236550" name="矩形 236549"/>
          <p:cNvSpPr>
            <a:spLocks noChangeArrowheads="1"/>
          </p:cNvSpPr>
          <p:nvPr/>
        </p:nvSpPr>
        <p:spPr bwMode="auto">
          <a:xfrm>
            <a:off x="539750" y="4581525"/>
            <a:ext cx="2592388" cy="1657350"/>
          </a:xfrm>
          <a:prstGeom prst="rect">
            <a:avLst/>
          </a:prstGeom>
          <a:noFill/>
          <a:ln w="28575">
            <a:solidFill>
              <a:schemeClr val="hlink"/>
            </a:solidFill>
            <a:miter lim="800000"/>
          </a:ln>
        </p:spPr>
        <p:txBody>
          <a:bodyPr lIns="92075" tIns="46038" rIns="92075" bIns="46038"/>
          <a:lstStyle/>
          <a:p>
            <a:pPr>
              <a:lnSpc>
                <a:spcPct val="110000"/>
              </a:lnSpc>
              <a:spcBef>
                <a:spcPct val="20000"/>
              </a:spcBef>
              <a:buClr>
                <a:schemeClr val="hlink"/>
              </a:buClr>
              <a:buSzPct val="70000"/>
              <a:buFont typeface="Wingdings" panose="05000000000000000000" pitchFamily="2" charset="2"/>
              <a:buNone/>
            </a:pPr>
            <a:r>
              <a:rPr lang="zh-CN" altLang="en-US" sz="2800">
                <a:solidFill>
                  <a:schemeClr val="hlink"/>
                </a:solidFill>
              </a:rPr>
              <a:t>西兽医学</a:t>
            </a:r>
            <a:r>
              <a:rPr lang="zh-CN" altLang="en-US" sz="2800">
                <a:solidFill>
                  <a:srgbClr val="006600"/>
                </a:solidFill>
              </a:rPr>
              <a:t>特别强调药物成分的单一明确。</a:t>
            </a:r>
            <a:endParaRPr lang="en-US" altLang="zh-CN" sz="2800" b="0">
              <a:solidFill>
                <a:srgbClr val="006600"/>
              </a:solidFill>
            </a:endParaRPr>
          </a:p>
        </p:txBody>
      </p:sp>
      <p:sp>
        <p:nvSpPr>
          <p:cNvPr id="236551" name="左大括号 236550"/>
          <p:cNvSpPr/>
          <p:nvPr/>
        </p:nvSpPr>
        <p:spPr bwMode="auto">
          <a:xfrm>
            <a:off x="3203575" y="1916113"/>
            <a:ext cx="576263" cy="2376487"/>
          </a:xfrm>
          <a:prstGeom prst="leftBrace">
            <a:avLst>
              <a:gd name="adj1" fmla="val 34366"/>
              <a:gd name="adj2" fmla="val 50000"/>
            </a:avLst>
          </a:prstGeom>
          <a:noFill/>
          <a:ln w="41275">
            <a:solidFill>
              <a:srgbClr val="FF6600"/>
            </a:solidFill>
            <a:round/>
          </a:ln>
        </p:spPr>
        <p:txBody>
          <a:bodyPr/>
          <a:lstStyle/>
          <a:p>
            <a:pPr>
              <a:buFont typeface="Arial" panose="020B0604020202020204" pitchFamily="34" charset="0"/>
              <a:buNone/>
            </a:pPr>
            <a:endParaRPr lang="zh-CN" altLang="en-US" sz="2800"/>
          </a:p>
        </p:txBody>
      </p:sp>
      <p:sp>
        <p:nvSpPr>
          <p:cNvPr id="236552" name="文本框 236551"/>
          <p:cNvSpPr txBox="1">
            <a:spLocks noChangeArrowheads="1"/>
          </p:cNvSpPr>
          <p:nvPr/>
        </p:nvSpPr>
        <p:spPr bwMode="auto">
          <a:xfrm>
            <a:off x="3708400" y="1844675"/>
            <a:ext cx="4537075" cy="2465388"/>
          </a:xfrm>
          <a:prstGeom prst="rect">
            <a:avLst/>
          </a:prstGeom>
          <a:noFill/>
          <a:ln w="9525">
            <a:noFill/>
            <a:miter lim="800000"/>
          </a:ln>
        </p:spPr>
        <p:txBody>
          <a:bodyPr lIns="92075" tIns="46038" rIns="92075" bIns="46038">
            <a:spAutoFit/>
          </a:bodyPr>
          <a:lstStyle/>
          <a:p>
            <a:pPr>
              <a:spcBef>
                <a:spcPct val="50000"/>
              </a:spcBef>
              <a:buFont typeface="Arial" panose="020B0604020202020204" pitchFamily="34" charset="0"/>
              <a:buNone/>
            </a:pPr>
            <a:r>
              <a:rPr lang="zh-CN" altLang="en-US" sz="2400">
                <a:solidFill>
                  <a:schemeClr val="bg2"/>
                </a:solidFill>
                <a:latin typeface="宋体" panose="02010600030101010101" pitchFamily="2" charset="-122"/>
              </a:rPr>
              <a:t>中医认为机体是一个有机的整体，当其出现不平衡，引发疾病时，一定要进行多靶点、全方位调整。所以一定要用含有</a:t>
            </a:r>
            <a:r>
              <a:rPr lang="zh-CN" altLang="en-US" sz="2400">
                <a:solidFill>
                  <a:srgbClr val="FF0000"/>
                </a:solidFill>
                <a:latin typeface="宋体" panose="02010600030101010101" pitchFamily="2" charset="-122"/>
              </a:rPr>
              <a:t>多种有效成分</a:t>
            </a:r>
            <a:r>
              <a:rPr lang="zh-CN" altLang="en-US" sz="2400">
                <a:solidFill>
                  <a:schemeClr val="bg2"/>
                </a:solidFill>
                <a:latin typeface="宋体" panose="02010600030101010101" pitchFamily="2" charset="-122"/>
              </a:rPr>
              <a:t>的中药组成复方来用。</a:t>
            </a:r>
          </a:p>
          <a:p>
            <a:pPr>
              <a:spcBef>
                <a:spcPct val="50000"/>
              </a:spcBef>
              <a:buFont typeface="Arial" panose="020B0604020202020204" pitchFamily="34" charset="0"/>
              <a:buNone/>
            </a:pPr>
            <a:r>
              <a:rPr lang="zh-CN" altLang="en-US" sz="2400">
                <a:solidFill>
                  <a:schemeClr val="hlink"/>
                </a:solidFill>
                <a:latin typeface="宋体" panose="02010600030101010101" pitchFamily="2" charset="-122"/>
              </a:rPr>
              <a:t>缺点：</a:t>
            </a:r>
            <a:r>
              <a:rPr lang="zh-CN" altLang="en-US" sz="2400">
                <a:solidFill>
                  <a:schemeClr val="bg2"/>
                </a:solidFill>
                <a:latin typeface="宋体" panose="02010600030101010101" pitchFamily="2" charset="-122"/>
              </a:rPr>
              <a:t>每个成分的作用难以说清。</a:t>
            </a:r>
          </a:p>
        </p:txBody>
      </p:sp>
      <p:sp>
        <p:nvSpPr>
          <p:cNvPr id="236553" name="左大括号 236552"/>
          <p:cNvSpPr/>
          <p:nvPr/>
        </p:nvSpPr>
        <p:spPr bwMode="auto">
          <a:xfrm>
            <a:off x="3203575" y="4292600"/>
            <a:ext cx="576263" cy="2376488"/>
          </a:xfrm>
          <a:prstGeom prst="leftBrace">
            <a:avLst>
              <a:gd name="adj1" fmla="val 34366"/>
              <a:gd name="adj2" fmla="val 50000"/>
            </a:avLst>
          </a:prstGeom>
          <a:noFill/>
          <a:ln w="41275">
            <a:solidFill>
              <a:srgbClr val="FF6600"/>
            </a:solidFill>
            <a:round/>
          </a:ln>
        </p:spPr>
        <p:txBody>
          <a:bodyPr/>
          <a:lstStyle/>
          <a:p>
            <a:pPr>
              <a:buFont typeface="Arial" panose="020B0604020202020204" pitchFamily="34" charset="0"/>
              <a:buNone/>
            </a:pPr>
            <a:endParaRPr lang="zh-CN" altLang="en-US" sz="2800"/>
          </a:p>
        </p:txBody>
      </p:sp>
      <p:sp>
        <p:nvSpPr>
          <p:cNvPr id="236554" name="文本框 236553"/>
          <p:cNvSpPr txBox="1">
            <a:spLocks noChangeArrowheads="1"/>
          </p:cNvSpPr>
          <p:nvPr/>
        </p:nvSpPr>
        <p:spPr bwMode="auto">
          <a:xfrm>
            <a:off x="3779838" y="4437063"/>
            <a:ext cx="4537075" cy="1990725"/>
          </a:xfrm>
          <a:prstGeom prst="rect">
            <a:avLst/>
          </a:prstGeom>
          <a:noFill/>
          <a:ln w="9525">
            <a:noFill/>
            <a:miter lim="800000"/>
          </a:ln>
        </p:spPr>
        <p:txBody>
          <a:bodyPr lIns="92075" tIns="46038" rIns="92075" bIns="46038">
            <a:spAutoFit/>
          </a:bodyPr>
          <a:lstStyle/>
          <a:p>
            <a:pPr>
              <a:spcBef>
                <a:spcPct val="20000"/>
              </a:spcBef>
              <a:buFont typeface="Arial" panose="020B0604020202020204" pitchFamily="34" charset="0"/>
              <a:buNone/>
            </a:pPr>
            <a:r>
              <a:rPr lang="zh-CN" altLang="en-US" sz="2400">
                <a:solidFill>
                  <a:schemeClr val="bg2"/>
                </a:solidFill>
                <a:latin typeface="宋体" panose="02010600030101010101" pitchFamily="2" charset="-122"/>
              </a:rPr>
              <a:t>西医认为机体就如一部由若干零部件组成的一部机器。所以药物一定要</a:t>
            </a:r>
            <a:r>
              <a:rPr lang="zh-CN" altLang="en-US" sz="2400">
                <a:solidFill>
                  <a:srgbClr val="FF0000"/>
                </a:solidFill>
                <a:latin typeface="宋体" panose="02010600030101010101" pitchFamily="2" charset="-122"/>
              </a:rPr>
              <a:t>成分单一、明确</a:t>
            </a:r>
            <a:r>
              <a:rPr lang="zh-CN" altLang="en-US" sz="2400">
                <a:solidFill>
                  <a:schemeClr val="bg2"/>
                </a:solidFill>
                <a:latin typeface="宋体" panose="02010600030101010101" pitchFamily="2" charset="-122"/>
              </a:rPr>
              <a:t>直中病灶进行治疗。</a:t>
            </a:r>
          </a:p>
          <a:p>
            <a:pPr>
              <a:spcBef>
                <a:spcPct val="20000"/>
              </a:spcBef>
              <a:buFont typeface="Arial" panose="020B0604020202020204" pitchFamily="34" charset="0"/>
              <a:buNone/>
            </a:pPr>
            <a:r>
              <a:rPr lang="zh-CN" altLang="en-US" sz="2400">
                <a:solidFill>
                  <a:schemeClr val="hlink"/>
                </a:solidFill>
                <a:latin typeface="宋体" panose="02010600030101010101" pitchFamily="2" charset="-122"/>
              </a:rPr>
              <a:t>缺点：</a:t>
            </a:r>
            <a:r>
              <a:rPr lang="zh-CN" altLang="en-US" sz="2400">
                <a:solidFill>
                  <a:schemeClr val="bg2"/>
                </a:solidFill>
                <a:latin typeface="宋体" panose="02010600030101010101" pitchFamily="2" charset="-122"/>
              </a:rPr>
              <a:t>顾此失彼，治标难治本。</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65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65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36551"/>
                                        </p:tgtEl>
                                        <p:attrNameLst>
                                          <p:attrName>style.visibility</p:attrName>
                                        </p:attrNameLst>
                                      </p:cBhvr>
                                      <p:to>
                                        <p:strVal val="visible"/>
                                      </p:to>
                                    </p:set>
                                    <p:animEffect transition="in" filter="box(in)">
                                      <p:cBhvr>
                                        <p:cTn id="15" dur="500"/>
                                        <p:tgtEl>
                                          <p:spTgt spid="236551"/>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36552"/>
                                        </p:tgtEl>
                                        <p:attrNameLst>
                                          <p:attrName>style.visibility</p:attrName>
                                        </p:attrNameLst>
                                      </p:cBhvr>
                                      <p:to>
                                        <p:strVal val="visible"/>
                                      </p:to>
                                    </p:set>
                                    <p:animEffect transition="in" filter="box(in)">
                                      <p:cBhvr>
                                        <p:cTn id="18" dur="500"/>
                                        <p:tgtEl>
                                          <p:spTgt spid="23655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6553"/>
                                        </p:tgtEl>
                                        <p:attrNameLst>
                                          <p:attrName>style.visibility</p:attrName>
                                        </p:attrNameLst>
                                      </p:cBhvr>
                                      <p:to>
                                        <p:strVal val="visible"/>
                                      </p:to>
                                    </p:set>
                                    <p:anim calcmode="lin" valueType="num">
                                      <p:cBhvr additive="base">
                                        <p:cTn id="23" dur="500" fill="hold"/>
                                        <p:tgtEl>
                                          <p:spTgt spid="236553"/>
                                        </p:tgtEl>
                                        <p:attrNameLst>
                                          <p:attrName>ppt_x</p:attrName>
                                        </p:attrNameLst>
                                      </p:cBhvr>
                                      <p:tavLst>
                                        <p:tav tm="0">
                                          <p:val>
                                            <p:strVal val="#ppt_x"/>
                                          </p:val>
                                        </p:tav>
                                        <p:tav tm="100000">
                                          <p:val>
                                            <p:strVal val="#ppt_x"/>
                                          </p:val>
                                        </p:tav>
                                      </p:tavLst>
                                    </p:anim>
                                    <p:anim calcmode="lin" valueType="num">
                                      <p:cBhvr additive="base">
                                        <p:cTn id="24" dur="500" fill="hold"/>
                                        <p:tgtEl>
                                          <p:spTgt spid="23655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36554"/>
                                        </p:tgtEl>
                                        <p:attrNameLst>
                                          <p:attrName>style.visibility</p:attrName>
                                        </p:attrNameLst>
                                      </p:cBhvr>
                                      <p:to>
                                        <p:strVal val="visible"/>
                                      </p:to>
                                    </p:set>
                                    <p:anim calcmode="lin" valueType="num">
                                      <p:cBhvr additive="base">
                                        <p:cTn id="27" dur="500" fill="hold"/>
                                        <p:tgtEl>
                                          <p:spTgt spid="236554"/>
                                        </p:tgtEl>
                                        <p:attrNameLst>
                                          <p:attrName>ppt_x</p:attrName>
                                        </p:attrNameLst>
                                      </p:cBhvr>
                                      <p:tavLst>
                                        <p:tav tm="0">
                                          <p:val>
                                            <p:strVal val="#ppt_x"/>
                                          </p:val>
                                        </p:tav>
                                        <p:tav tm="100000">
                                          <p:val>
                                            <p:strVal val="#ppt_x"/>
                                          </p:val>
                                        </p:tav>
                                      </p:tavLst>
                                    </p:anim>
                                    <p:anim calcmode="lin" valueType="num">
                                      <p:cBhvr additive="base">
                                        <p:cTn id="28" dur="500" fill="hold"/>
                                        <p:tgtEl>
                                          <p:spTgt spid="2365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animBg="1"/>
      <p:bldP spid="236550" grpId="0" animBg="1"/>
      <p:bldP spid="236552" grpId="0"/>
      <p:bldP spid="23655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标题 236545"/>
          <p:cNvSpPr>
            <a:spLocks noGrp="1"/>
          </p:cNvSpPr>
          <p:nvPr>
            <p:ph type="title" idx="4294967295"/>
          </p:nvPr>
        </p:nvSpPr>
        <p:spPr bwMode="auto">
          <a:xfrm>
            <a:off x="827088" y="188913"/>
            <a:ext cx="7416800" cy="1368425"/>
          </a:xfrm>
          <a:prstGeom prst="rect">
            <a:avLst/>
          </a:prstGeom>
          <a:noFill/>
          <a:ln>
            <a:miter lim="800000"/>
          </a:ln>
        </p:spPr>
        <p:txBody>
          <a:bodyPr/>
          <a:lstStyle/>
          <a:p>
            <a:pPr algn="ctr" eaLnBrk="1" hangingPunct="1">
              <a:lnSpc>
                <a:spcPct val="105000"/>
              </a:lnSpc>
            </a:pPr>
            <a:r>
              <a:rPr lang="zh-CN" altLang="en-US" sz="3600" b="1" smtClean="0">
                <a:solidFill>
                  <a:srgbClr val="FF0000"/>
                </a:solidFill>
              </a:rPr>
              <a:t>（四）以全成分入药为主，注重中药的组合效应</a:t>
            </a:r>
          </a:p>
        </p:txBody>
      </p:sp>
      <p:sp>
        <p:nvSpPr>
          <p:cNvPr id="46082" name="矩形 236546"/>
          <p:cNvSpPr>
            <a:spLocks noChangeArrowheads="1"/>
          </p:cNvSpPr>
          <p:nvPr/>
        </p:nvSpPr>
        <p:spPr bwMode="auto">
          <a:xfrm>
            <a:off x="827088" y="1916113"/>
            <a:ext cx="7416800" cy="4105275"/>
          </a:xfrm>
          <a:prstGeom prst="rect">
            <a:avLst/>
          </a:prstGeom>
          <a:noFill/>
          <a:ln w="28575">
            <a:solidFill>
              <a:schemeClr val="hlink"/>
            </a:solidFill>
            <a:miter lim="800000"/>
          </a:ln>
        </p:spPr>
        <p:txBody>
          <a:bodyPr lIns="92075" tIns="46038" rIns="92075" bIns="46038"/>
          <a:lstStyle/>
          <a:p>
            <a:pPr>
              <a:lnSpc>
                <a:spcPct val="110000"/>
              </a:lnSpc>
              <a:spcBef>
                <a:spcPct val="20000"/>
              </a:spcBef>
              <a:buClr>
                <a:schemeClr val="hlink"/>
              </a:buClr>
              <a:buSzPct val="70000"/>
              <a:buFont typeface="Wingdings" panose="05000000000000000000" pitchFamily="2" charset="2"/>
              <a:buBlip>
                <a:blip r:embed="rId2"/>
              </a:buBlip>
            </a:pPr>
            <a:r>
              <a:rPr lang="zh-CN" altLang="en-US" sz="2800">
                <a:solidFill>
                  <a:schemeClr val="hlink"/>
                </a:solidFill>
              </a:rPr>
              <a:t>从中兽医学的角度看，中药之所以能够治病是通过其性味来纠正机体的偏态的，而中药的性味是以其全部成分为基础的。</a:t>
            </a:r>
          </a:p>
          <a:p>
            <a:pPr>
              <a:lnSpc>
                <a:spcPct val="110000"/>
              </a:lnSpc>
              <a:spcBef>
                <a:spcPct val="20000"/>
              </a:spcBef>
              <a:buClr>
                <a:schemeClr val="hlink"/>
              </a:buClr>
              <a:buSzPct val="70000"/>
              <a:buFont typeface="Wingdings" panose="05000000000000000000" pitchFamily="2" charset="2"/>
              <a:buBlip>
                <a:blip r:embed="rId2"/>
              </a:buBlip>
            </a:pPr>
            <a:r>
              <a:rPr lang="zh-CN" altLang="en-US" sz="2800">
                <a:solidFill>
                  <a:srgbClr val="FF3300"/>
                </a:solidFill>
              </a:rPr>
              <a:t>每一种中药所含的成分都不一样，谁决定？</a:t>
            </a:r>
          </a:p>
          <a:p>
            <a:pPr>
              <a:lnSpc>
                <a:spcPct val="110000"/>
              </a:lnSpc>
              <a:spcBef>
                <a:spcPct val="20000"/>
              </a:spcBef>
              <a:buClr>
                <a:schemeClr val="hlink"/>
              </a:buClr>
              <a:buSzPct val="70000"/>
              <a:buFont typeface="Wingdings" panose="05000000000000000000" pitchFamily="2" charset="2"/>
              <a:buBlip>
                <a:blip r:embed="rId2"/>
              </a:buBlip>
            </a:pPr>
            <a:r>
              <a:rPr lang="zh-CN" altLang="en-US" sz="2800">
                <a:solidFill>
                  <a:srgbClr val="006600"/>
                </a:solidFill>
              </a:rPr>
              <a:t>中药中的成分间要么是协同作用，要么是拮抗作用，去除部分成分，要么药效减弱，要么毒副作用增强。</a:t>
            </a:r>
          </a:p>
        </p:txBody>
      </p:sp>
      <p:sp>
        <p:nvSpPr>
          <p:cNvPr id="124931" name="直接连接符 236547"/>
          <p:cNvSpPr>
            <a:spLocks noChangeShapeType="1"/>
          </p:cNvSpPr>
          <p:nvPr/>
        </p:nvSpPr>
        <p:spPr bwMode="auto">
          <a:xfrm>
            <a:off x="900113" y="1628775"/>
            <a:ext cx="7416800" cy="0"/>
          </a:xfrm>
          <a:prstGeom prst="line">
            <a:avLst/>
          </a:prstGeom>
          <a:noFill/>
          <a:ln w="95250" cmpd="thinThick">
            <a:solidFill>
              <a:srgbClr val="000080"/>
            </a:solidFill>
            <a:round/>
          </a:ln>
        </p:spPr>
        <p:txBody>
          <a:bodyPr/>
          <a:lstStyle/>
          <a:p>
            <a:endParaRPr lang="zh-CN"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标题 236545"/>
          <p:cNvSpPr>
            <a:spLocks noGrp="1"/>
          </p:cNvSpPr>
          <p:nvPr>
            <p:ph type="title" idx="4294967295"/>
          </p:nvPr>
        </p:nvSpPr>
        <p:spPr bwMode="auto">
          <a:xfrm>
            <a:off x="827088" y="188913"/>
            <a:ext cx="7416800" cy="1368425"/>
          </a:xfrm>
          <a:prstGeom prst="rect">
            <a:avLst/>
          </a:prstGeom>
          <a:noFill/>
          <a:ln>
            <a:miter lim="800000"/>
          </a:ln>
        </p:spPr>
        <p:txBody>
          <a:bodyPr/>
          <a:lstStyle/>
          <a:p>
            <a:pPr algn="ctr" eaLnBrk="1" hangingPunct="1">
              <a:lnSpc>
                <a:spcPct val="105000"/>
              </a:lnSpc>
            </a:pPr>
            <a:r>
              <a:rPr lang="zh-CN" altLang="en-US" sz="3600" b="1" smtClean="0">
                <a:solidFill>
                  <a:srgbClr val="FF0000"/>
                </a:solidFill>
              </a:rPr>
              <a:t>（四）以全成分入药为主，注重中药的组合效应</a:t>
            </a:r>
          </a:p>
        </p:txBody>
      </p:sp>
      <p:sp>
        <p:nvSpPr>
          <p:cNvPr id="95235" name="矩形 236546"/>
          <p:cNvSpPr>
            <a:spLocks noChangeArrowheads="1"/>
          </p:cNvSpPr>
          <p:nvPr/>
        </p:nvSpPr>
        <p:spPr bwMode="auto">
          <a:xfrm>
            <a:off x="827088" y="1916113"/>
            <a:ext cx="7416800" cy="4392612"/>
          </a:xfrm>
          <a:prstGeom prst="rect">
            <a:avLst/>
          </a:prstGeom>
          <a:noFill/>
          <a:ln w="28575">
            <a:solidFill>
              <a:schemeClr val="hlink"/>
            </a:solidFill>
            <a:miter lim="800000"/>
          </a:ln>
        </p:spPr>
        <p:txBody>
          <a:bodyPr lIns="92075" tIns="46038" rIns="92075" bIns="46038"/>
          <a:lstStyle/>
          <a:p>
            <a:pPr>
              <a:lnSpc>
                <a:spcPct val="110000"/>
              </a:lnSpc>
              <a:spcBef>
                <a:spcPct val="20000"/>
              </a:spcBef>
              <a:buClr>
                <a:schemeClr val="hlink"/>
              </a:buClr>
              <a:buSzPct val="70000"/>
              <a:buFont typeface="Wingdings" panose="05000000000000000000" pitchFamily="2" charset="2"/>
              <a:buBlip>
                <a:blip r:embed="rId2"/>
              </a:buBlip>
            </a:pPr>
            <a:r>
              <a:rPr lang="zh-CN" altLang="en-US" sz="2800">
                <a:solidFill>
                  <a:schemeClr val="hlink"/>
                </a:solidFill>
              </a:rPr>
              <a:t>目前药典中所谓的中药的有效成分均是现代医学强行指定的！他只能叫标定成分，而不一定是真正的有效成分。</a:t>
            </a:r>
          </a:p>
          <a:p>
            <a:pPr>
              <a:lnSpc>
                <a:spcPct val="110000"/>
              </a:lnSpc>
              <a:spcBef>
                <a:spcPct val="20000"/>
              </a:spcBef>
              <a:buClr>
                <a:schemeClr val="hlink"/>
              </a:buClr>
              <a:buSzPct val="70000"/>
              <a:buFont typeface="Wingdings" panose="05000000000000000000" pitchFamily="2" charset="2"/>
              <a:buBlip>
                <a:blip r:embed="rId2"/>
              </a:buBlip>
            </a:pPr>
            <a:r>
              <a:rPr lang="zh-CN" altLang="en-US" sz="2800">
                <a:solidFill>
                  <a:srgbClr val="FF3300"/>
                </a:solidFill>
              </a:rPr>
              <a:t>例</a:t>
            </a:r>
            <a:r>
              <a:rPr lang="en-US" altLang="zh-CN" sz="2800">
                <a:solidFill>
                  <a:srgbClr val="FF3300"/>
                </a:solidFill>
              </a:rPr>
              <a:t>1</a:t>
            </a:r>
            <a:r>
              <a:rPr lang="zh-CN" altLang="en-US" sz="2800">
                <a:solidFill>
                  <a:srgbClr val="FF3300"/>
                </a:solidFill>
              </a:rPr>
              <a:t>，湖南与山东的金银花和山银花之争！</a:t>
            </a:r>
          </a:p>
          <a:p>
            <a:pPr>
              <a:lnSpc>
                <a:spcPct val="110000"/>
              </a:lnSpc>
              <a:spcBef>
                <a:spcPct val="20000"/>
              </a:spcBef>
              <a:buClr>
                <a:schemeClr val="hlink"/>
              </a:buClr>
              <a:buSzPct val="70000"/>
              <a:buFont typeface="Wingdings" panose="05000000000000000000" pitchFamily="2" charset="2"/>
              <a:buBlip>
                <a:blip r:embed="rId2"/>
              </a:buBlip>
            </a:pPr>
            <a:r>
              <a:rPr lang="zh-CN" altLang="en-US" sz="2800">
                <a:solidFill>
                  <a:schemeClr val="bg2"/>
                </a:solidFill>
              </a:rPr>
              <a:t>例</a:t>
            </a:r>
            <a:r>
              <a:rPr lang="en-US" altLang="zh-CN" sz="2800">
                <a:solidFill>
                  <a:schemeClr val="bg2"/>
                </a:solidFill>
              </a:rPr>
              <a:t>2</a:t>
            </a:r>
            <a:r>
              <a:rPr lang="zh-CN" altLang="en-US" sz="2800">
                <a:solidFill>
                  <a:schemeClr val="bg2"/>
                </a:solidFill>
              </a:rPr>
              <a:t>，石膏与硫酸钙</a:t>
            </a:r>
          </a:p>
          <a:p>
            <a:pPr>
              <a:lnSpc>
                <a:spcPct val="110000"/>
              </a:lnSpc>
              <a:spcBef>
                <a:spcPct val="20000"/>
              </a:spcBef>
              <a:buClr>
                <a:schemeClr val="hlink"/>
              </a:buClr>
              <a:buSzPct val="70000"/>
              <a:buFont typeface="Wingdings" panose="05000000000000000000" pitchFamily="2" charset="2"/>
              <a:buBlip>
                <a:blip r:embed="rId2"/>
              </a:buBlip>
            </a:pPr>
            <a:r>
              <a:rPr lang="zh-CN" altLang="en-US" sz="2800">
                <a:solidFill>
                  <a:srgbClr val="006600"/>
                </a:solidFill>
              </a:rPr>
              <a:t>例</a:t>
            </a:r>
            <a:r>
              <a:rPr lang="en-US" altLang="zh-CN" sz="2800">
                <a:solidFill>
                  <a:srgbClr val="006600"/>
                </a:solidFill>
              </a:rPr>
              <a:t>3</a:t>
            </a:r>
            <a:r>
              <a:rPr lang="zh-CN" altLang="en-US" sz="2800">
                <a:solidFill>
                  <a:srgbClr val="006600"/>
                </a:solidFill>
              </a:rPr>
              <a:t>，</a:t>
            </a:r>
            <a:r>
              <a:rPr lang="zh-CN" altLang="en-US" sz="2800">
                <a:solidFill>
                  <a:srgbClr val="FF00FF"/>
                </a:solidFill>
              </a:rPr>
              <a:t>市场上检测合格，甚至含量还超标的双黄连效果却不佳的问题。</a:t>
            </a:r>
          </a:p>
        </p:txBody>
      </p:sp>
      <p:sp>
        <p:nvSpPr>
          <p:cNvPr id="125955" name="直接连接符 236547"/>
          <p:cNvSpPr>
            <a:spLocks noChangeShapeType="1"/>
          </p:cNvSpPr>
          <p:nvPr/>
        </p:nvSpPr>
        <p:spPr bwMode="auto">
          <a:xfrm>
            <a:off x="900113" y="1628775"/>
            <a:ext cx="7416800" cy="0"/>
          </a:xfrm>
          <a:prstGeom prst="line">
            <a:avLst/>
          </a:prstGeom>
          <a:noFill/>
          <a:ln w="95250" cmpd="thinThick">
            <a:solidFill>
              <a:srgbClr val="000080"/>
            </a:solidFill>
            <a:round/>
          </a:ln>
        </p:spPr>
        <p:txBody>
          <a:bodyPr/>
          <a:lstStyle/>
          <a:p>
            <a:endParaRPr lang="zh-CN"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2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52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52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标题 236545"/>
          <p:cNvSpPr>
            <a:spLocks noGrp="1"/>
          </p:cNvSpPr>
          <p:nvPr>
            <p:ph type="title" idx="4294967295"/>
          </p:nvPr>
        </p:nvSpPr>
        <p:spPr bwMode="auto">
          <a:xfrm>
            <a:off x="827088" y="188913"/>
            <a:ext cx="7416800" cy="1368425"/>
          </a:xfrm>
          <a:prstGeom prst="rect">
            <a:avLst/>
          </a:prstGeom>
          <a:noFill/>
          <a:ln>
            <a:miter lim="800000"/>
          </a:ln>
        </p:spPr>
        <p:txBody>
          <a:bodyPr/>
          <a:lstStyle/>
          <a:p>
            <a:pPr algn="ctr" eaLnBrk="1" hangingPunct="1">
              <a:lnSpc>
                <a:spcPct val="105000"/>
              </a:lnSpc>
            </a:pPr>
            <a:r>
              <a:rPr lang="zh-CN" altLang="en-US" sz="3600" b="1" smtClean="0">
                <a:solidFill>
                  <a:srgbClr val="FF0000"/>
                </a:solidFill>
              </a:rPr>
              <a:t>（四）以全成分入药为主，注重中药的组合效应</a:t>
            </a:r>
          </a:p>
        </p:txBody>
      </p:sp>
      <p:sp>
        <p:nvSpPr>
          <p:cNvPr id="47106" name="矩形 236546"/>
          <p:cNvSpPr>
            <a:spLocks noChangeArrowheads="1"/>
          </p:cNvSpPr>
          <p:nvPr/>
        </p:nvSpPr>
        <p:spPr bwMode="auto">
          <a:xfrm>
            <a:off x="900113" y="1989138"/>
            <a:ext cx="7416800" cy="3024187"/>
          </a:xfrm>
          <a:prstGeom prst="rect">
            <a:avLst/>
          </a:prstGeom>
          <a:noFill/>
          <a:ln w="12700">
            <a:solidFill>
              <a:srgbClr val="33CCCC"/>
            </a:solidFill>
            <a:miter lim="800000"/>
          </a:ln>
        </p:spPr>
        <p:txBody>
          <a:bodyPr lIns="92075" tIns="46038" rIns="92075" bIns="46038" anchor="ctr" anchorCtr="1"/>
          <a:lstStyle/>
          <a:p>
            <a:pPr>
              <a:lnSpc>
                <a:spcPct val="110000"/>
              </a:lnSpc>
              <a:spcBef>
                <a:spcPct val="20000"/>
              </a:spcBef>
              <a:buClr>
                <a:schemeClr val="hlink"/>
              </a:buClr>
              <a:buSzPct val="70000"/>
              <a:buFont typeface="Wingdings" panose="05000000000000000000" pitchFamily="2" charset="2"/>
              <a:buNone/>
            </a:pPr>
            <a:r>
              <a:rPr lang="zh-CN" altLang="en-US" sz="3200">
                <a:solidFill>
                  <a:srgbClr val="FF3300"/>
                </a:solidFill>
              </a:rPr>
              <a:t>我的观点：</a:t>
            </a:r>
          </a:p>
          <a:p>
            <a:pPr>
              <a:lnSpc>
                <a:spcPct val="110000"/>
              </a:lnSpc>
              <a:spcBef>
                <a:spcPct val="20000"/>
              </a:spcBef>
              <a:buClr>
                <a:schemeClr val="hlink"/>
              </a:buClr>
              <a:buSzPct val="70000"/>
              <a:buFont typeface="Wingdings" panose="05000000000000000000" pitchFamily="2" charset="2"/>
              <a:buNone/>
            </a:pPr>
            <a:r>
              <a:rPr lang="zh-CN" altLang="en-US" sz="2800">
                <a:solidFill>
                  <a:srgbClr val="006600"/>
                </a:solidFill>
              </a:rPr>
              <a:t>只用中药中的某一种成分，或某一类成分制成药物，不是中（兽）医的做法，只能称作</a:t>
            </a:r>
            <a:r>
              <a:rPr lang="zh-CN" altLang="en-US" sz="2800">
                <a:solidFill>
                  <a:schemeClr val="hlink"/>
                </a:solidFill>
              </a:rPr>
              <a:t>“天然药物”，</a:t>
            </a:r>
            <a:r>
              <a:rPr lang="zh-CN" altLang="en-US" sz="2800">
                <a:solidFill>
                  <a:srgbClr val="006600"/>
                </a:solidFill>
              </a:rPr>
              <a:t>因其失去了中药的组合效应。及时如此造出来的药效果提高了，但其毒副作用一定会增加！</a:t>
            </a:r>
          </a:p>
        </p:txBody>
      </p:sp>
      <p:sp>
        <p:nvSpPr>
          <p:cNvPr id="126979" name="直接连接符 236547"/>
          <p:cNvSpPr>
            <a:spLocks noChangeShapeType="1"/>
          </p:cNvSpPr>
          <p:nvPr/>
        </p:nvSpPr>
        <p:spPr bwMode="auto">
          <a:xfrm>
            <a:off x="900113" y="1628775"/>
            <a:ext cx="7416800" cy="0"/>
          </a:xfrm>
          <a:prstGeom prst="line">
            <a:avLst/>
          </a:prstGeom>
          <a:noFill/>
          <a:ln w="95250" cmpd="thinThick">
            <a:solidFill>
              <a:srgbClr val="000080"/>
            </a:solidFill>
            <a:round/>
          </a:ln>
        </p:spPr>
        <p:txBody>
          <a:bodyPr/>
          <a:lstStyle/>
          <a:p>
            <a:endParaRPr lang="zh-CN"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直接连接符 159745"/>
          <p:cNvSpPr>
            <a:spLocks noChangeShapeType="1"/>
          </p:cNvSpPr>
          <p:nvPr/>
        </p:nvSpPr>
        <p:spPr bwMode="auto">
          <a:xfrm>
            <a:off x="468313" y="1557338"/>
            <a:ext cx="8280400" cy="0"/>
          </a:xfrm>
          <a:prstGeom prst="line">
            <a:avLst/>
          </a:prstGeom>
          <a:noFill/>
          <a:ln w="95250" cmpd="thinThick">
            <a:solidFill>
              <a:srgbClr val="000080"/>
            </a:solidFill>
            <a:round/>
          </a:ln>
        </p:spPr>
        <p:txBody>
          <a:bodyPr/>
          <a:lstStyle/>
          <a:p>
            <a:endParaRPr lang="zh-CN" altLang="en-US"/>
          </a:p>
        </p:txBody>
      </p:sp>
      <p:sp>
        <p:nvSpPr>
          <p:cNvPr id="128002" name="矩形 159746"/>
          <p:cNvSpPr>
            <a:spLocks noChangeArrowheads="1"/>
          </p:cNvSpPr>
          <p:nvPr/>
        </p:nvSpPr>
        <p:spPr bwMode="auto">
          <a:xfrm>
            <a:off x="539750" y="260350"/>
            <a:ext cx="8208963" cy="1111250"/>
          </a:xfrm>
          <a:prstGeom prst="rect">
            <a:avLst/>
          </a:prstGeom>
          <a:noFill/>
          <a:ln w="9525">
            <a:noFill/>
            <a:miter lim="800000"/>
          </a:ln>
        </p:spPr>
        <p:txBody>
          <a:bodyPr lIns="92075" tIns="46038" rIns="92075" bIns="46038" anchor="b"/>
          <a:lstStyle/>
          <a:p>
            <a:pPr algn="ctr">
              <a:lnSpc>
                <a:spcPct val="85000"/>
              </a:lnSpc>
              <a:buFont typeface="Arial" panose="020B0604020202020204" pitchFamily="34" charset="0"/>
              <a:buNone/>
            </a:pPr>
            <a:r>
              <a:rPr lang="zh-CN" altLang="en-US">
                <a:solidFill>
                  <a:srgbClr val="FF0000"/>
                </a:solidFill>
              </a:rPr>
              <a:t>（四）以全成分入药为主，注重中药的组合效应</a:t>
            </a:r>
          </a:p>
        </p:txBody>
      </p:sp>
      <p:sp>
        <p:nvSpPr>
          <p:cNvPr id="128003" name="文本框 159747"/>
          <p:cNvSpPr txBox="1">
            <a:spLocks noChangeArrowheads="1"/>
          </p:cNvSpPr>
          <p:nvPr/>
        </p:nvSpPr>
        <p:spPr bwMode="auto">
          <a:xfrm>
            <a:off x="395288" y="1557338"/>
            <a:ext cx="8208962" cy="725487"/>
          </a:xfrm>
          <a:prstGeom prst="rect">
            <a:avLst/>
          </a:prstGeom>
          <a:noFill/>
          <a:ln w="9525">
            <a:noFill/>
            <a:miter lim="800000"/>
          </a:ln>
        </p:spPr>
        <p:txBody>
          <a:bodyPr>
            <a:spAutoFit/>
          </a:bodyPr>
          <a:lstStyle/>
          <a:p>
            <a:pPr>
              <a:lnSpc>
                <a:spcPct val="130000"/>
              </a:lnSpc>
              <a:spcBef>
                <a:spcPct val="20000"/>
              </a:spcBef>
              <a:buClr>
                <a:schemeClr val="hlink"/>
              </a:buClr>
              <a:buSzPct val="70000"/>
              <a:buFont typeface="Wingdings" panose="05000000000000000000" pitchFamily="2" charset="2"/>
              <a:buNone/>
            </a:pPr>
            <a:r>
              <a:rPr lang="zh-CN" altLang="en-US" sz="3200">
                <a:solidFill>
                  <a:srgbClr val="006600"/>
                </a:solidFill>
              </a:rPr>
              <a:t>例如，黄连                           小檗碱：</a:t>
            </a:r>
          </a:p>
        </p:txBody>
      </p:sp>
      <p:sp>
        <p:nvSpPr>
          <p:cNvPr id="128004" name="矩形 159749"/>
          <p:cNvSpPr>
            <a:spLocks noChangeAspect="1"/>
          </p:cNvSpPr>
          <p:nvPr/>
        </p:nvSpPr>
        <p:spPr bwMode="auto">
          <a:xfrm>
            <a:off x="4419600" y="3276600"/>
            <a:ext cx="304800" cy="304800"/>
          </a:xfrm>
          <a:prstGeom prst="rect">
            <a:avLst/>
          </a:prstGeom>
          <a:noFill/>
          <a:ln w="9525">
            <a:noFill/>
            <a:miter lim="800000"/>
          </a:ln>
        </p:spPr>
        <p:txBody>
          <a:bodyPr/>
          <a:lstStyle/>
          <a:p>
            <a:pPr>
              <a:buFont typeface="Arial" panose="020B0604020202020204" pitchFamily="34" charset="0"/>
              <a:buNone/>
            </a:pPr>
            <a:endParaRPr lang="zh-CN" altLang="en-US" sz="2800"/>
          </a:p>
        </p:txBody>
      </p:sp>
      <p:sp>
        <p:nvSpPr>
          <p:cNvPr id="128005" name="矩形 159750"/>
          <p:cNvSpPr>
            <a:spLocks noChangeAspect="1"/>
          </p:cNvSpPr>
          <p:nvPr/>
        </p:nvSpPr>
        <p:spPr bwMode="auto">
          <a:xfrm>
            <a:off x="4419600" y="3276600"/>
            <a:ext cx="304800" cy="304800"/>
          </a:xfrm>
          <a:prstGeom prst="rect">
            <a:avLst/>
          </a:prstGeom>
          <a:noFill/>
          <a:ln w="9525">
            <a:noFill/>
            <a:miter lim="800000"/>
          </a:ln>
        </p:spPr>
        <p:txBody>
          <a:bodyPr/>
          <a:lstStyle/>
          <a:p>
            <a:pPr>
              <a:buFont typeface="Arial" panose="020B0604020202020204" pitchFamily="34" charset="0"/>
              <a:buNone/>
            </a:pPr>
            <a:endParaRPr lang="zh-CN" altLang="en-US" sz="2800"/>
          </a:p>
        </p:txBody>
      </p:sp>
      <p:pic>
        <p:nvPicPr>
          <p:cNvPr id="128006" name="图片 159751" descr="黄连"/>
          <p:cNvPicPr>
            <a:picLocks noChangeAspect="1"/>
          </p:cNvPicPr>
          <p:nvPr/>
        </p:nvPicPr>
        <p:blipFill>
          <a:blip r:embed="rId2"/>
          <a:srcRect/>
          <a:stretch>
            <a:fillRect/>
          </a:stretch>
        </p:blipFill>
        <p:spPr bwMode="auto">
          <a:xfrm>
            <a:off x="900113" y="2492375"/>
            <a:ext cx="2657475" cy="2095500"/>
          </a:xfrm>
          <a:prstGeom prst="rect">
            <a:avLst/>
          </a:prstGeom>
          <a:noFill/>
          <a:ln w="9525">
            <a:noFill/>
            <a:miter lim="800000"/>
            <a:headEnd/>
            <a:tailEnd/>
          </a:ln>
        </p:spPr>
      </p:pic>
      <p:sp>
        <p:nvSpPr>
          <p:cNvPr id="128007" name="右箭头 159752"/>
          <p:cNvSpPr>
            <a:spLocks noChangeArrowheads="1"/>
          </p:cNvSpPr>
          <p:nvPr/>
        </p:nvSpPr>
        <p:spPr bwMode="auto">
          <a:xfrm>
            <a:off x="3563938" y="3284538"/>
            <a:ext cx="1152525" cy="358775"/>
          </a:xfrm>
          <a:prstGeom prst="rightArrow">
            <a:avLst>
              <a:gd name="adj1" fmla="val 50000"/>
              <a:gd name="adj2" fmla="val 80310"/>
            </a:avLst>
          </a:prstGeom>
          <a:solidFill>
            <a:schemeClr val="hlink"/>
          </a:solidFill>
          <a:ln w="9525">
            <a:solidFill>
              <a:schemeClr val="hlink"/>
            </a:solidFill>
            <a:miter lim="800000"/>
          </a:ln>
        </p:spPr>
        <p:txBody>
          <a:bodyPr/>
          <a:lstStyle/>
          <a:p>
            <a:pPr>
              <a:buFont typeface="Arial" panose="020B0604020202020204" pitchFamily="34" charset="0"/>
              <a:buNone/>
            </a:pPr>
            <a:endParaRPr lang="zh-CN" altLang="en-US" sz="2800"/>
          </a:p>
        </p:txBody>
      </p:sp>
      <p:pic>
        <p:nvPicPr>
          <p:cNvPr id="128008" name="图片 159753" descr="小檗碱"/>
          <p:cNvPicPr>
            <a:picLocks noChangeAspect="1"/>
          </p:cNvPicPr>
          <p:nvPr/>
        </p:nvPicPr>
        <p:blipFill>
          <a:blip r:embed="rId3"/>
          <a:srcRect/>
          <a:stretch>
            <a:fillRect/>
          </a:stretch>
        </p:blipFill>
        <p:spPr bwMode="auto">
          <a:xfrm>
            <a:off x="5003800" y="2492375"/>
            <a:ext cx="2808288" cy="2106613"/>
          </a:xfrm>
          <a:prstGeom prst="rect">
            <a:avLst/>
          </a:prstGeom>
          <a:noFill/>
          <a:ln w="9525">
            <a:noFill/>
            <a:miter lim="800000"/>
            <a:headEnd/>
            <a:tailEnd/>
          </a:ln>
        </p:spPr>
      </p:pic>
      <p:grpSp>
        <p:nvGrpSpPr>
          <p:cNvPr id="159755" name="组合 159754"/>
          <p:cNvGrpSpPr/>
          <p:nvPr/>
        </p:nvGrpSpPr>
        <p:grpSpPr bwMode="auto">
          <a:xfrm>
            <a:off x="971550" y="4581525"/>
            <a:ext cx="2520950" cy="1663700"/>
            <a:chOff x="0" y="0"/>
            <a:chExt cx="1588" cy="1048"/>
          </a:xfrm>
        </p:grpSpPr>
        <p:sp>
          <p:nvSpPr>
            <p:cNvPr id="128016" name="下箭头 159755"/>
            <p:cNvSpPr>
              <a:spLocks noChangeArrowheads="1"/>
            </p:cNvSpPr>
            <p:nvPr/>
          </p:nvSpPr>
          <p:spPr bwMode="auto">
            <a:xfrm>
              <a:off x="680" y="0"/>
              <a:ext cx="272" cy="363"/>
            </a:xfrm>
            <a:prstGeom prst="downArrow">
              <a:avLst>
                <a:gd name="adj1" fmla="val 50000"/>
                <a:gd name="adj2" fmla="val 33364"/>
              </a:avLst>
            </a:prstGeom>
            <a:solidFill>
              <a:schemeClr val="accent1"/>
            </a:solidFill>
            <a:ln w="28575">
              <a:solidFill>
                <a:schemeClr val="hlink"/>
              </a:solidFill>
              <a:miter lim="800000"/>
            </a:ln>
          </p:spPr>
          <p:txBody>
            <a:bodyPr/>
            <a:lstStyle/>
            <a:p>
              <a:pPr>
                <a:buFont typeface="Arial" panose="020B0604020202020204" pitchFamily="34" charset="0"/>
                <a:buNone/>
              </a:pPr>
              <a:endParaRPr lang="zh-CN" altLang="en-US" sz="2800"/>
            </a:p>
          </p:txBody>
        </p:sp>
        <p:sp>
          <p:nvSpPr>
            <p:cNvPr id="128017" name="文本框 159756"/>
            <p:cNvSpPr txBox="1">
              <a:spLocks noChangeArrowheads="1"/>
            </p:cNvSpPr>
            <p:nvPr/>
          </p:nvSpPr>
          <p:spPr bwMode="auto">
            <a:xfrm>
              <a:off x="0" y="408"/>
              <a:ext cx="1588" cy="640"/>
            </a:xfrm>
            <a:prstGeom prst="rect">
              <a:avLst/>
            </a:prstGeom>
            <a:noFill/>
            <a:ln w="28575">
              <a:solidFill>
                <a:schemeClr val="hlink"/>
              </a:solidFill>
              <a:miter lim="800000"/>
            </a:ln>
          </p:spPr>
          <p:txBody>
            <a:bodyPr lIns="92075" tIns="46038" rIns="92075" bIns="46038">
              <a:spAutoFit/>
            </a:bodyPr>
            <a:lstStyle/>
            <a:p>
              <a:pPr>
                <a:lnSpc>
                  <a:spcPct val="105000"/>
                </a:lnSpc>
                <a:spcBef>
                  <a:spcPct val="50000"/>
                </a:spcBef>
                <a:buSzPct val="70000"/>
                <a:buFont typeface="Arial" panose="020B0604020202020204" pitchFamily="34" charset="0"/>
                <a:buNone/>
              </a:pPr>
              <a:r>
                <a:rPr lang="zh-CN" altLang="en-US" sz="2800">
                  <a:solidFill>
                    <a:schemeClr val="bg2"/>
                  </a:solidFill>
                  <a:latin typeface="宋体" panose="02010600030101010101" pitchFamily="2" charset="-122"/>
                </a:rPr>
                <a:t>应用近千年几乎没有耐药性</a:t>
              </a:r>
            </a:p>
          </p:txBody>
        </p:sp>
      </p:grpSp>
      <p:grpSp>
        <p:nvGrpSpPr>
          <p:cNvPr id="159758" name="组合 159757"/>
          <p:cNvGrpSpPr/>
          <p:nvPr/>
        </p:nvGrpSpPr>
        <p:grpSpPr bwMode="auto">
          <a:xfrm>
            <a:off x="4932363" y="4581525"/>
            <a:ext cx="2951162" cy="1663700"/>
            <a:chOff x="0" y="0"/>
            <a:chExt cx="1859" cy="1048"/>
          </a:xfrm>
        </p:grpSpPr>
        <p:sp>
          <p:nvSpPr>
            <p:cNvPr id="128014" name="下箭头 159758"/>
            <p:cNvSpPr>
              <a:spLocks noChangeArrowheads="1"/>
            </p:cNvSpPr>
            <p:nvPr/>
          </p:nvSpPr>
          <p:spPr bwMode="auto">
            <a:xfrm>
              <a:off x="771" y="0"/>
              <a:ext cx="272" cy="363"/>
            </a:xfrm>
            <a:prstGeom prst="downArrow">
              <a:avLst>
                <a:gd name="adj1" fmla="val 50000"/>
                <a:gd name="adj2" fmla="val 33364"/>
              </a:avLst>
            </a:prstGeom>
            <a:solidFill>
              <a:schemeClr val="accent1"/>
            </a:solidFill>
            <a:ln w="9525">
              <a:noFill/>
              <a:miter lim="800000"/>
            </a:ln>
          </p:spPr>
          <p:txBody>
            <a:bodyPr/>
            <a:lstStyle/>
            <a:p>
              <a:pPr>
                <a:buFont typeface="Arial" panose="020B0604020202020204" pitchFamily="34" charset="0"/>
                <a:buNone/>
              </a:pPr>
              <a:endParaRPr lang="zh-CN" altLang="en-US" sz="2800"/>
            </a:p>
          </p:txBody>
        </p:sp>
        <p:sp>
          <p:nvSpPr>
            <p:cNvPr id="128015" name="文本框 159759"/>
            <p:cNvSpPr txBox="1">
              <a:spLocks noChangeArrowheads="1"/>
            </p:cNvSpPr>
            <p:nvPr/>
          </p:nvSpPr>
          <p:spPr bwMode="auto">
            <a:xfrm>
              <a:off x="0" y="408"/>
              <a:ext cx="1859" cy="640"/>
            </a:xfrm>
            <a:prstGeom prst="rect">
              <a:avLst/>
            </a:prstGeom>
            <a:noFill/>
            <a:ln w="28575">
              <a:solidFill>
                <a:schemeClr val="hlink"/>
              </a:solidFill>
              <a:miter lim="800000"/>
            </a:ln>
          </p:spPr>
          <p:txBody>
            <a:bodyPr lIns="92075" tIns="46038" rIns="92075" bIns="46038">
              <a:spAutoFit/>
            </a:bodyPr>
            <a:lstStyle/>
            <a:p>
              <a:pPr>
                <a:lnSpc>
                  <a:spcPct val="105000"/>
                </a:lnSpc>
                <a:spcBef>
                  <a:spcPct val="50000"/>
                </a:spcBef>
                <a:buSzPct val="70000"/>
                <a:buFont typeface="Arial" panose="020B0604020202020204" pitchFamily="34" charset="0"/>
                <a:buNone/>
              </a:pPr>
              <a:r>
                <a:rPr lang="zh-CN" altLang="en-US" sz="2800">
                  <a:solidFill>
                    <a:schemeClr val="bg2"/>
                  </a:solidFill>
                  <a:latin typeface="宋体" panose="02010600030101010101" pitchFamily="2" charset="-122"/>
                </a:rPr>
                <a:t>应用几十年便产生了广泛耐药性</a:t>
              </a:r>
            </a:p>
          </p:txBody>
        </p:sp>
      </p:grpSp>
      <p:sp>
        <p:nvSpPr>
          <p:cNvPr id="159761" name="文本框 159760"/>
          <p:cNvSpPr txBox="1">
            <a:spLocks noChangeArrowheads="1"/>
          </p:cNvSpPr>
          <p:nvPr/>
        </p:nvSpPr>
        <p:spPr bwMode="auto">
          <a:xfrm>
            <a:off x="3851275" y="4724400"/>
            <a:ext cx="865188" cy="1149350"/>
          </a:xfrm>
          <a:prstGeom prst="rect">
            <a:avLst/>
          </a:prstGeom>
          <a:noFill/>
          <a:ln w="9525">
            <a:noFill/>
            <a:miter lim="800000"/>
          </a:ln>
        </p:spPr>
        <p:txBody>
          <a:bodyPr lIns="92075" tIns="46038" rIns="92075" bIns="46038">
            <a:spAutoFit/>
          </a:bodyPr>
          <a:lstStyle/>
          <a:p>
            <a:pPr>
              <a:lnSpc>
                <a:spcPct val="105000"/>
              </a:lnSpc>
              <a:spcBef>
                <a:spcPct val="50000"/>
              </a:spcBef>
              <a:buSzPct val="70000"/>
              <a:buFont typeface="Arial" panose="020B0604020202020204" pitchFamily="34" charset="0"/>
              <a:buNone/>
            </a:pPr>
            <a:r>
              <a:rPr lang="en-US" altLang="zh-CN" sz="6600">
                <a:solidFill>
                  <a:srgbClr val="FF0000"/>
                </a:solidFill>
                <a:latin typeface="宋体" panose="02010600030101010101" pitchFamily="2" charset="-122"/>
              </a:rPr>
              <a:t>?</a:t>
            </a:r>
          </a:p>
        </p:txBody>
      </p:sp>
      <p:sp>
        <p:nvSpPr>
          <p:cNvPr id="128012" name="文本框 159761"/>
          <p:cNvSpPr txBox="1">
            <a:spLocks noChangeArrowheads="1"/>
          </p:cNvSpPr>
          <p:nvPr/>
        </p:nvSpPr>
        <p:spPr bwMode="auto">
          <a:xfrm>
            <a:off x="3779838" y="2708275"/>
            <a:ext cx="720725" cy="1438275"/>
          </a:xfrm>
          <a:prstGeom prst="rect">
            <a:avLst/>
          </a:prstGeom>
          <a:noFill/>
          <a:ln w="9525">
            <a:noFill/>
            <a:miter lim="800000"/>
          </a:ln>
        </p:spPr>
        <p:txBody>
          <a:bodyPr lIns="92075" tIns="46038" rIns="92075" bIns="46038">
            <a:spAutoFit/>
          </a:bodyPr>
          <a:lstStyle/>
          <a:p>
            <a:pPr>
              <a:lnSpc>
                <a:spcPct val="105000"/>
              </a:lnSpc>
              <a:spcBef>
                <a:spcPct val="50000"/>
              </a:spcBef>
              <a:buSzPct val="70000"/>
              <a:buFont typeface="Arial" panose="020B0604020202020204" pitchFamily="34" charset="0"/>
              <a:buNone/>
            </a:pPr>
            <a:r>
              <a:rPr lang="zh-CN" altLang="en-US" sz="2800">
                <a:solidFill>
                  <a:srgbClr val="FF0000"/>
                </a:solidFill>
                <a:latin typeface="宋体" panose="02010600030101010101" pitchFamily="2" charset="-122"/>
              </a:rPr>
              <a:t>提</a:t>
            </a:r>
          </a:p>
          <a:p>
            <a:pPr>
              <a:lnSpc>
                <a:spcPct val="105000"/>
              </a:lnSpc>
              <a:spcBef>
                <a:spcPct val="50000"/>
              </a:spcBef>
              <a:buSzPct val="70000"/>
              <a:buFont typeface="Arial" panose="020B0604020202020204" pitchFamily="34" charset="0"/>
              <a:buNone/>
            </a:pPr>
            <a:endParaRPr lang="zh-CN" altLang="en-US" sz="1000">
              <a:solidFill>
                <a:srgbClr val="FF0000"/>
              </a:solidFill>
              <a:latin typeface="宋体" panose="02010600030101010101" pitchFamily="2" charset="-122"/>
            </a:endParaRPr>
          </a:p>
          <a:p>
            <a:pPr>
              <a:lnSpc>
                <a:spcPct val="105000"/>
              </a:lnSpc>
              <a:spcBef>
                <a:spcPct val="50000"/>
              </a:spcBef>
              <a:buSzPct val="70000"/>
              <a:buFont typeface="Arial" panose="020B0604020202020204" pitchFamily="34" charset="0"/>
              <a:buNone/>
            </a:pPr>
            <a:r>
              <a:rPr lang="zh-CN" altLang="en-US" sz="2800">
                <a:solidFill>
                  <a:srgbClr val="FF0000"/>
                </a:solidFill>
                <a:latin typeface="宋体" panose="02010600030101010101" pitchFamily="2" charset="-122"/>
              </a:rPr>
              <a:t>取</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9758"/>
                                        </p:tgtEl>
                                        <p:attrNameLst>
                                          <p:attrName>style.visibility</p:attrName>
                                        </p:attrNameLst>
                                      </p:cBhvr>
                                      <p:to>
                                        <p:strVal val="visible"/>
                                      </p:to>
                                    </p:set>
                                    <p:animEffect transition="in" filter="box(in)">
                                      <p:cBhvr>
                                        <p:cTn id="7" dur="500"/>
                                        <p:tgtEl>
                                          <p:spTgt spid="15975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9755"/>
                                        </p:tgtEl>
                                        <p:attrNameLst>
                                          <p:attrName>style.visibility</p:attrName>
                                        </p:attrNameLst>
                                      </p:cBhvr>
                                      <p:to>
                                        <p:strVal val="visible"/>
                                      </p:to>
                                    </p:set>
                                    <p:animEffect transition="in" filter="box(in)">
                                      <p:cBhvr>
                                        <p:cTn id="12" dur="500"/>
                                        <p:tgtEl>
                                          <p:spTgt spid="15975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9761"/>
                                        </p:tgtEl>
                                        <p:attrNameLst>
                                          <p:attrName>style.visibility</p:attrName>
                                        </p:attrNameLst>
                                      </p:cBhvr>
                                      <p:to>
                                        <p:strVal val="visible"/>
                                      </p:to>
                                    </p:set>
                                  </p:childTnLst>
                                </p:cTn>
                              </p:par>
                            </p:childTnLst>
                          </p:cTn>
                        </p:par>
                        <p:par>
                          <p:cTn id="17" fill="hold">
                            <p:stCondLst>
                              <p:cond delay="0"/>
                            </p:stCondLst>
                            <p:childTnLst>
                              <p:par>
                                <p:cTn id="18" presetID="4" presetClass="emph" presetSubtype="2" fill="hold" grpId="1" nodeType="afterEffect">
                                  <p:stCondLst>
                                    <p:cond delay="0"/>
                                  </p:stCondLst>
                                  <p:childTnLst>
                                    <p:anim to="1.5" calcmode="lin" valueType="num">
                                      <p:cBhvr override="childStyle">
                                        <p:cTn id="19" dur="2000" fill="hold"/>
                                        <p:tgtEl>
                                          <p:spTgt spid="159761"/>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61" grpId="0"/>
      <p:bldP spid="15976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文本框 149505"/>
          <p:cNvSpPr txBox="1">
            <a:spLocks noChangeArrowheads="1"/>
          </p:cNvSpPr>
          <p:nvPr/>
        </p:nvSpPr>
        <p:spPr bwMode="auto">
          <a:xfrm>
            <a:off x="395288" y="1603375"/>
            <a:ext cx="8388350" cy="3554413"/>
          </a:xfrm>
          <a:prstGeom prst="rect">
            <a:avLst/>
          </a:prstGeom>
          <a:noFill/>
          <a:ln w="9525">
            <a:solidFill>
              <a:srgbClr val="0033CC"/>
            </a:solidFill>
            <a:miter lim="800000"/>
          </a:ln>
        </p:spPr>
        <p:txBody>
          <a:bodyPr>
            <a:spAutoFit/>
          </a:bodyPr>
          <a:lstStyle/>
          <a:p>
            <a:pPr marL="266700" indent="-266700">
              <a:lnSpc>
                <a:spcPct val="90000"/>
              </a:lnSpc>
              <a:spcBef>
                <a:spcPct val="40000"/>
              </a:spcBef>
              <a:spcAft>
                <a:spcPct val="5000"/>
              </a:spcAft>
              <a:buFont typeface="Arial" panose="020B0604020202020204" pitchFamily="34" charset="0"/>
              <a:buBlip>
                <a:blip r:embed="rId2"/>
              </a:buBlip>
            </a:pPr>
            <a:r>
              <a:rPr lang="zh-CN" altLang="en-US" sz="3200">
                <a:solidFill>
                  <a:schemeClr val="hlink"/>
                </a:solidFill>
                <a:latin typeface="Arial Black" panose="020B0A04020102020204" pitchFamily="34" charset="0"/>
              </a:rPr>
              <a:t>（一）健康养殖呼唤中兽药</a:t>
            </a:r>
          </a:p>
          <a:p>
            <a:pPr marL="266700" indent="-266700">
              <a:lnSpc>
                <a:spcPct val="90000"/>
              </a:lnSpc>
              <a:spcBef>
                <a:spcPct val="40000"/>
              </a:spcBef>
              <a:spcAft>
                <a:spcPct val="5000"/>
              </a:spcAft>
              <a:buFont typeface="Arial" panose="020B0604020202020204" pitchFamily="34" charset="0"/>
              <a:buBlip>
                <a:blip r:embed="rId2"/>
              </a:buBlip>
            </a:pPr>
            <a:r>
              <a:rPr lang="en-US" altLang="zh-CN" sz="2800">
                <a:solidFill>
                  <a:srgbClr val="FF3300"/>
                </a:solidFill>
                <a:latin typeface="黑体" panose="02010609060101010101" pitchFamily="49" charset="-122"/>
                <a:ea typeface="黑体" panose="02010609060101010101" pitchFamily="49" charset="-122"/>
                <a:sym typeface="+mn-ea"/>
              </a:rPr>
              <a:t>1.</a:t>
            </a:r>
            <a:r>
              <a:rPr lang="zh-CN" altLang="en-US" sz="2800">
                <a:solidFill>
                  <a:srgbClr val="FF3300"/>
                </a:solidFill>
                <a:latin typeface="黑体" panose="02010609060101010101" pitchFamily="49" charset="-122"/>
                <a:ea typeface="黑体" panose="02010609060101010101" pitchFamily="49" charset="-122"/>
                <a:sym typeface="+mn-ea"/>
              </a:rPr>
              <a:t>当前养殖业中的</a:t>
            </a:r>
            <a:r>
              <a:rPr lang="zh-CN" altLang="en-US" sz="2800">
                <a:solidFill>
                  <a:srgbClr val="FF3300"/>
                </a:solidFill>
                <a:latin typeface="黑体" panose="02010609060101010101" pitchFamily="49" charset="-122"/>
                <a:ea typeface="黑体" panose="02010609060101010101" pitchFamily="49" charset="-122"/>
              </a:rPr>
              <a:t>三大威胁</a:t>
            </a:r>
            <a:endParaRPr lang="zh-CN" altLang="en-US" sz="2800">
              <a:solidFill>
                <a:schemeClr val="hlink"/>
              </a:solidFill>
              <a:latin typeface="Arial Black" panose="020B0A04020102020204" pitchFamily="34" charset="0"/>
            </a:endParaRPr>
          </a:p>
          <a:p>
            <a:pPr marL="266700" indent="-266700">
              <a:lnSpc>
                <a:spcPct val="120000"/>
              </a:lnSpc>
              <a:spcBef>
                <a:spcPct val="40000"/>
              </a:spcBef>
              <a:spcAft>
                <a:spcPct val="5000"/>
              </a:spcAft>
              <a:buFont typeface="Arial" panose="020B0604020202020204" pitchFamily="34" charset="0"/>
              <a:buBlip>
                <a:blip r:embed="rId2"/>
              </a:buBlip>
            </a:pPr>
            <a:r>
              <a:rPr lang="zh-CN" altLang="en-US" sz="2800">
                <a:solidFill>
                  <a:schemeClr val="bg2"/>
                </a:solidFill>
                <a:latin typeface="Arial Black" panose="020B0A04020102020204" pitchFamily="34" charset="0"/>
                <a:ea typeface="仿宋" panose="02010609060101010101" charset="-122"/>
                <a:sym typeface="+mn-ea"/>
              </a:rPr>
              <a:t>为了消除这三大威胁，抗生素、化药在养殖中的应用将越来越受限制！</a:t>
            </a:r>
            <a:endParaRPr lang="zh-CN" altLang="en-US" sz="2800">
              <a:solidFill>
                <a:schemeClr val="bg2"/>
              </a:solidFill>
              <a:latin typeface="Arial Black" panose="020B0A04020102020204" pitchFamily="34" charset="0"/>
              <a:ea typeface="仿宋" panose="02010609060101010101" charset="-122"/>
            </a:endParaRPr>
          </a:p>
          <a:p>
            <a:pPr marL="266700" indent="-266700">
              <a:lnSpc>
                <a:spcPct val="120000"/>
              </a:lnSpc>
              <a:spcBef>
                <a:spcPct val="40000"/>
              </a:spcBef>
              <a:spcAft>
                <a:spcPct val="5000"/>
              </a:spcAft>
              <a:buFont typeface="Arial" panose="020B0604020202020204" pitchFamily="34" charset="0"/>
              <a:buBlip>
                <a:blip r:embed="rId2"/>
              </a:buBlip>
            </a:pPr>
            <a:r>
              <a:rPr lang="zh-CN" altLang="en-US" sz="2800">
                <a:solidFill>
                  <a:schemeClr val="bg2"/>
                </a:solidFill>
                <a:latin typeface="Arial Black" panose="020B0A04020102020204" pitchFamily="34" charset="0"/>
                <a:ea typeface="仿宋" panose="02010609060101010101" charset="-122"/>
                <a:sym typeface="+mn-ea"/>
              </a:rPr>
              <a:t>缺了抗生素、化药庇护的养殖业，如何来养？谁来替换这个角色？</a:t>
            </a:r>
            <a:endParaRPr lang="zh-CN" altLang="en-US" sz="2800">
              <a:solidFill>
                <a:schemeClr val="bg2"/>
              </a:solidFill>
              <a:latin typeface="宋体" panose="02010600030101010101" pitchFamily="2" charset="-122"/>
              <a:ea typeface="仿宋" panose="02010609060101010101" charset="-122"/>
            </a:endParaRPr>
          </a:p>
        </p:txBody>
      </p:sp>
      <p:sp>
        <p:nvSpPr>
          <p:cNvPr id="18434" name="标题 149506"/>
          <p:cNvSpPr>
            <a:spLocks noGrp="1"/>
          </p:cNvSpPr>
          <p:nvPr>
            <p:ph type="title"/>
          </p:nvPr>
        </p:nvSpPr>
        <p:spPr bwMode="auto">
          <a:xfrm>
            <a:off x="395288" y="476250"/>
            <a:ext cx="8389937" cy="930275"/>
          </a:xfrm>
          <a:solidFill>
            <a:srgbClr val="FFFFFF"/>
          </a:solidFill>
          <a:ln>
            <a:miter lim="800000"/>
          </a:ln>
        </p:spPr>
        <p:txBody>
          <a:bodyPr vert="horz" wrap="square" lIns="91440" tIns="45720" rIns="91440" bIns="45720" numCol="1" anchor="t" anchorCtr="0" compatLnSpc="1"/>
          <a:lstStyle/>
          <a:p>
            <a:pPr algn="ctr" eaLnBrk="1" hangingPunct="1"/>
            <a:r>
              <a:rPr lang="zh-CN" altLang="en-US" sz="4400" b="1" smtClean="0">
                <a:solidFill>
                  <a:srgbClr val="FF3300"/>
                </a:solidFill>
                <a:latin typeface="黑体" panose="02010609060101010101" pitchFamily="49" charset="-122"/>
                <a:ea typeface="黑体" panose="02010609060101010101" pitchFamily="49" charset="-122"/>
              </a:rPr>
              <a:t>一、中兽药的研发前景</a:t>
            </a:r>
          </a:p>
        </p:txBody>
      </p:sp>
      <p:sp>
        <p:nvSpPr>
          <p:cNvPr id="18435" name="直接连接符 149507"/>
          <p:cNvSpPr>
            <a:spLocks noChangeShapeType="1"/>
          </p:cNvSpPr>
          <p:nvPr/>
        </p:nvSpPr>
        <p:spPr bwMode="auto">
          <a:xfrm>
            <a:off x="881063" y="1314450"/>
            <a:ext cx="7416800" cy="0"/>
          </a:xfrm>
          <a:prstGeom prst="line">
            <a:avLst/>
          </a:prstGeom>
          <a:noFill/>
          <a:ln w="95250" cmpd="thinThick">
            <a:solidFill>
              <a:srgbClr val="000080"/>
            </a:solidFill>
            <a:round/>
          </a:ln>
        </p:spPr>
        <p:txBody>
          <a:bodyPr/>
          <a:lstStyle/>
          <a:p>
            <a:endParaRPr lang="zh-CN" altLang="en-US"/>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标题 236545"/>
          <p:cNvSpPr>
            <a:spLocks noGrp="1"/>
          </p:cNvSpPr>
          <p:nvPr>
            <p:ph type="title" idx="4294967295"/>
          </p:nvPr>
        </p:nvSpPr>
        <p:spPr bwMode="auto">
          <a:xfrm>
            <a:off x="827088" y="188913"/>
            <a:ext cx="7416800" cy="1368425"/>
          </a:xfrm>
          <a:prstGeom prst="rect">
            <a:avLst/>
          </a:prstGeom>
          <a:noFill/>
          <a:ln>
            <a:miter lim="800000"/>
          </a:ln>
        </p:spPr>
        <p:txBody>
          <a:bodyPr/>
          <a:lstStyle/>
          <a:p>
            <a:pPr algn="ctr" eaLnBrk="1" hangingPunct="1">
              <a:lnSpc>
                <a:spcPct val="105000"/>
              </a:lnSpc>
            </a:pPr>
            <a:r>
              <a:rPr lang="zh-CN" altLang="en-US" sz="3600" b="1" smtClean="0">
                <a:solidFill>
                  <a:srgbClr val="FF0000"/>
                </a:solidFill>
              </a:rPr>
              <a:t>（五）尽量应用中药相须、相使的药对</a:t>
            </a:r>
          </a:p>
        </p:txBody>
      </p:sp>
      <p:sp>
        <p:nvSpPr>
          <p:cNvPr id="97283" name="矩形 236546"/>
          <p:cNvSpPr>
            <a:spLocks noChangeArrowheads="1"/>
          </p:cNvSpPr>
          <p:nvPr/>
        </p:nvSpPr>
        <p:spPr bwMode="auto">
          <a:xfrm>
            <a:off x="900113" y="1916113"/>
            <a:ext cx="7416800" cy="4465637"/>
          </a:xfrm>
          <a:prstGeom prst="rect">
            <a:avLst/>
          </a:prstGeom>
          <a:noFill/>
          <a:ln w="12700">
            <a:solidFill>
              <a:srgbClr val="33CCCC"/>
            </a:solidFill>
            <a:miter lim="800000"/>
          </a:ln>
        </p:spPr>
        <p:txBody>
          <a:bodyPr lIns="92075" tIns="46038" rIns="92075" bIns="46038"/>
          <a:lstStyle/>
          <a:p>
            <a:pPr>
              <a:lnSpc>
                <a:spcPct val="110000"/>
              </a:lnSpc>
              <a:spcBef>
                <a:spcPct val="50000"/>
              </a:spcBef>
              <a:buClr>
                <a:schemeClr val="hlink"/>
              </a:buClr>
              <a:buSzPct val="70000"/>
              <a:buFont typeface="Wingdings" panose="05000000000000000000" pitchFamily="2" charset="2"/>
              <a:buNone/>
            </a:pPr>
            <a:r>
              <a:rPr lang="zh-CN" altLang="en-US" sz="2800">
                <a:solidFill>
                  <a:schemeClr val="bg2"/>
                </a:solidFill>
              </a:rPr>
              <a:t>中药中有许多黄金搭档的“药对”，再组方过程中一定要尽量应用，已达到</a:t>
            </a:r>
            <a:r>
              <a:rPr lang="en-US" altLang="zh-CN" sz="2800">
                <a:solidFill>
                  <a:schemeClr val="bg2"/>
                </a:solidFill>
              </a:rPr>
              <a:t>1+1&gt;2</a:t>
            </a:r>
            <a:r>
              <a:rPr lang="zh-CN" altLang="en-US" sz="2800">
                <a:solidFill>
                  <a:schemeClr val="bg2"/>
                </a:solidFill>
              </a:rPr>
              <a:t>的效果。</a:t>
            </a:r>
          </a:p>
          <a:p>
            <a:pPr>
              <a:lnSpc>
                <a:spcPct val="110000"/>
              </a:lnSpc>
              <a:spcBef>
                <a:spcPct val="50000"/>
              </a:spcBef>
              <a:buClr>
                <a:schemeClr val="hlink"/>
              </a:buClr>
              <a:buSzPct val="70000"/>
              <a:buFont typeface="Wingdings" panose="05000000000000000000" pitchFamily="2" charset="2"/>
              <a:buNone/>
            </a:pPr>
            <a:r>
              <a:rPr lang="zh-CN" altLang="en-US" sz="2400">
                <a:solidFill>
                  <a:schemeClr val="hlink"/>
                </a:solidFill>
              </a:rPr>
              <a:t>例</a:t>
            </a:r>
            <a:r>
              <a:rPr lang="en-US" altLang="zh-CN" sz="2400">
                <a:solidFill>
                  <a:schemeClr val="hlink"/>
                </a:solidFill>
              </a:rPr>
              <a:t>1</a:t>
            </a:r>
            <a:r>
              <a:rPr lang="zh-CN" altLang="en-US" sz="2400">
                <a:solidFill>
                  <a:schemeClr val="hlink"/>
                </a:solidFill>
              </a:rPr>
              <a:t>，治疗咳喘的“</a:t>
            </a:r>
            <a:r>
              <a:rPr lang="zh-CN" altLang="en-US" sz="2400">
                <a:solidFill>
                  <a:srgbClr val="FF3300"/>
                </a:solidFill>
              </a:rPr>
              <a:t>麻黄</a:t>
            </a:r>
            <a:r>
              <a:rPr lang="en-US" altLang="zh-CN" sz="2400">
                <a:solidFill>
                  <a:srgbClr val="FF3300"/>
                </a:solidFill>
              </a:rPr>
              <a:t>+</a:t>
            </a:r>
            <a:r>
              <a:rPr lang="zh-CN" altLang="en-US" sz="2400">
                <a:solidFill>
                  <a:srgbClr val="FF3300"/>
                </a:solidFill>
              </a:rPr>
              <a:t>杏仁</a:t>
            </a:r>
            <a:r>
              <a:rPr lang="zh-CN" altLang="en-US" sz="2400">
                <a:solidFill>
                  <a:schemeClr val="hlink"/>
                </a:solidFill>
              </a:rPr>
              <a:t>”，麻黄宣肺平喘，杏仁可肃降肺气，一宣一降，肺气复常！如麻黄汤，麻杏石甘。</a:t>
            </a:r>
          </a:p>
          <a:p>
            <a:pPr>
              <a:lnSpc>
                <a:spcPct val="110000"/>
              </a:lnSpc>
              <a:spcBef>
                <a:spcPct val="50000"/>
              </a:spcBef>
              <a:buClr>
                <a:schemeClr val="hlink"/>
              </a:buClr>
              <a:buSzPct val="70000"/>
              <a:buFont typeface="Wingdings" panose="05000000000000000000" pitchFamily="2" charset="2"/>
              <a:buNone/>
            </a:pPr>
            <a:r>
              <a:rPr lang="zh-CN" altLang="en-US" sz="2400">
                <a:solidFill>
                  <a:schemeClr val="hlink"/>
                </a:solidFill>
              </a:rPr>
              <a:t>例</a:t>
            </a:r>
            <a:r>
              <a:rPr lang="en-US" altLang="zh-CN" sz="2400">
                <a:solidFill>
                  <a:schemeClr val="hlink"/>
                </a:solidFill>
              </a:rPr>
              <a:t>2</a:t>
            </a:r>
            <a:r>
              <a:rPr lang="zh-CN" altLang="en-US" sz="2400">
                <a:solidFill>
                  <a:schemeClr val="hlink"/>
                </a:solidFill>
              </a:rPr>
              <a:t>，治疗粪便秘结的“</a:t>
            </a:r>
            <a:r>
              <a:rPr lang="zh-CN" altLang="en-US" sz="2400">
                <a:solidFill>
                  <a:srgbClr val="FF3300"/>
                </a:solidFill>
              </a:rPr>
              <a:t>大黄</a:t>
            </a:r>
            <a:r>
              <a:rPr lang="en-US" altLang="zh-CN" sz="2400">
                <a:solidFill>
                  <a:srgbClr val="FF3300"/>
                </a:solidFill>
              </a:rPr>
              <a:t>+</a:t>
            </a:r>
            <a:r>
              <a:rPr lang="zh-CN" altLang="en-US" sz="2400">
                <a:solidFill>
                  <a:srgbClr val="FF3300"/>
                </a:solidFill>
              </a:rPr>
              <a:t>芒硝</a:t>
            </a:r>
            <a:r>
              <a:rPr lang="zh-CN" altLang="en-US" sz="2400">
                <a:solidFill>
                  <a:schemeClr val="hlink"/>
                </a:solidFill>
              </a:rPr>
              <a:t>”，大黄苦寒峻下热积，芒硝咸寒润燥，一下一润达“增水行舟”之功。如，大承气汤。</a:t>
            </a:r>
          </a:p>
        </p:txBody>
      </p:sp>
      <p:sp>
        <p:nvSpPr>
          <p:cNvPr id="129027" name="直接连接符 236547"/>
          <p:cNvSpPr>
            <a:spLocks noChangeShapeType="1"/>
          </p:cNvSpPr>
          <p:nvPr/>
        </p:nvSpPr>
        <p:spPr bwMode="auto">
          <a:xfrm>
            <a:off x="900113" y="1628775"/>
            <a:ext cx="7416800" cy="0"/>
          </a:xfrm>
          <a:prstGeom prst="line">
            <a:avLst/>
          </a:prstGeom>
          <a:noFill/>
          <a:ln w="95250" cmpd="thinThick">
            <a:solidFill>
              <a:srgbClr val="000080"/>
            </a:solidFill>
            <a:round/>
          </a:ln>
        </p:spPr>
        <p:txBody>
          <a:bodyPr/>
          <a:lstStyle/>
          <a:p>
            <a:endParaRPr lang="zh-CN"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标题 236545"/>
          <p:cNvSpPr>
            <a:spLocks noGrp="1"/>
          </p:cNvSpPr>
          <p:nvPr>
            <p:ph type="title" idx="4294967295"/>
          </p:nvPr>
        </p:nvSpPr>
        <p:spPr bwMode="auto">
          <a:xfrm>
            <a:off x="827088" y="188913"/>
            <a:ext cx="7416800" cy="1368425"/>
          </a:xfrm>
          <a:prstGeom prst="rect">
            <a:avLst/>
          </a:prstGeom>
          <a:noFill/>
          <a:ln>
            <a:miter lim="800000"/>
          </a:ln>
        </p:spPr>
        <p:txBody>
          <a:bodyPr/>
          <a:lstStyle/>
          <a:p>
            <a:pPr algn="ctr" eaLnBrk="1" hangingPunct="1">
              <a:lnSpc>
                <a:spcPct val="105000"/>
              </a:lnSpc>
            </a:pPr>
            <a:r>
              <a:rPr lang="zh-CN" altLang="en-US" sz="3600" b="1" smtClean="0">
                <a:solidFill>
                  <a:srgbClr val="FF0000"/>
                </a:solidFill>
              </a:rPr>
              <a:t>（五）尽量应用中药相须、相使的药对</a:t>
            </a:r>
          </a:p>
        </p:txBody>
      </p:sp>
      <p:sp>
        <p:nvSpPr>
          <p:cNvPr id="96259" name="矩形 236546"/>
          <p:cNvSpPr>
            <a:spLocks noChangeArrowheads="1"/>
          </p:cNvSpPr>
          <p:nvPr/>
        </p:nvSpPr>
        <p:spPr bwMode="auto">
          <a:xfrm>
            <a:off x="900113" y="1916113"/>
            <a:ext cx="7416800" cy="4465637"/>
          </a:xfrm>
          <a:prstGeom prst="rect">
            <a:avLst/>
          </a:prstGeom>
          <a:noFill/>
          <a:ln w="12700">
            <a:solidFill>
              <a:srgbClr val="33CCCC"/>
            </a:solidFill>
            <a:miter lim="800000"/>
          </a:ln>
        </p:spPr>
        <p:txBody>
          <a:bodyPr lIns="92075" tIns="46038" rIns="92075" bIns="46038"/>
          <a:lstStyle/>
          <a:p>
            <a:pPr>
              <a:lnSpc>
                <a:spcPct val="110000"/>
              </a:lnSpc>
              <a:spcBef>
                <a:spcPct val="20000"/>
              </a:spcBef>
              <a:buClr>
                <a:schemeClr val="hlink"/>
              </a:buClr>
              <a:buSzPct val="70000"/>
              <a:buFont typeface="Wingdings" panose="05000000000000000000" pitchFamily="2" charset="2"/>
              <a:buNone/>
            </a:pPr>
            <a:r>
              <a:rPr lang="zh-CN" altLang="en-US" sz="2800">
                <a:solidFill>
                  <a:schemeClr val="hlink"/>
                </a:solidFill>
              </a:rPr>
              <a:t>例</a:t>
            </a:r>
            <a:r>
              <a:rPr lang="en-US" altLang="zh-CN" sz="2800">
                <a:solidFill>
                  <a:schemeClr val="hlink"/>
                </a:solidFill>
              </a:rPr>
              <a:t>3</a:t>
            </a:r>
            <a:r>
              <a:rPr lang="zh-CN" altLang="en-US" sz="2800">
                <a:solidFill>
                  <a:schemeClr val="hlink"/>
                </a:solidFill>
              </a:rPr>
              <a:t>，治疗热病的“</a:t>
            </a:r>
            <a:r>
              <a:rPr lang="zh-CN" altLang="en-US" sz="2800">
                <a:solidFill>
                  <a:srgbClr val="FF3300"/>
                </a:solidFill>
              </a:rPr>
              <a:t>金银花</a:t>
            </a:r>
            <a:r>
              <a:rPr lang="en-US" altLang="zh-CN" sz="2800">
                <a:solidFill>
                  <a:srgbClr val="FF3300"/>
                </a:solidFill>
              </a:rPr>
              <a:t>+</a:t>
            </a:r>
            <a:r>
              <a:rPr lang="zh-CN" altLang="en-US" sz="2800">
                <a:solidFill>
                  <a:srgbClr val="FF3300"/>
                </a:solidFill>
              </a:rPr>
              <a:t>连翘</a:t>
            </a:r>
            <a:r>
              <a:rPr lang="zh-CN" altLang="en-US" sz="2800">
                <a:solidFill>
                  <a:schemeClr val="hlink"/>
                </a:solidFill>
              </a:rPr>
              <a:t>”，金银花味甘寒，既可清风温之热，又可解血中之毒；连翘味苦寒，既可清上焦之热，又可消肿散结。金银花配连翘，清热解毒力量倍增，既能透热解表，又能清解里热，还能疏通气血，宣导十二经脉气血凝滞，以消肿散结止痛。如，银翘散，双黄连等。</a:t>
            </a:r>
          </a:p>
          <a:p>
            <a:pPr algn="ctr">
              <a:lnSpc>
                <a:spcPct val="110000"/>
              </a:lnSpc>
              <a:spcBef>
                <a:spcPct val="20000"/>
              </a:spcBef>
              <a:buClr>
                <a:schemeClr val="hlink"/>
              </a:buClr>
              <a:buSzPct val="70000"/>
              <a:buFont typeface="Wingdings" panose="05000000000000000000" pitchFamily="2" charset="2"/>
              <a:buNone/>
            </a:pPr>
            <a:r>
              <a:rPr lang="zh-CN" altLang="en-US">
                <a:solidFill>
                  <a:srgbClr val="CC0000"/>
                </a:solidFill>
              </a:rPr>
              <a:t>银黄颗粒</a:t>
            </a:r>
            <a:r>
              <a:rPr lang="en-US" altLang="zh-CN">
                <a:solidFill>
                  <a:srgbClr val="CC0000"/>
                </a:solidFill>
              </a:rPr>
              <a:t>pk</a:t>
            </a:r>
            <a:r>
              <a:rPr lang="zh-CN" altLang="en-US">
                <a:solidFill>
                  <a:srgbClr val="CC0000"/>
                </a:solidFill>
              </a:rPr>
              <a:t>双黄连</a:t>
            </a:r>
            <a:r>
              <a:rPr lang="en-US" altLang="zh-CN">
                <a:solidFill>
                  <a:srgbClr val="CC0000"/>
                </a:solidFill>
              </a:rPr>
              <a:t>?</a:t>
            </a:r>
          </a:p>
        </p:txBody>
      </p:sp>
      <p:sp>
        <p:nvSpPr>
          <p:cNvPr id="130051" name="直接连接符 236547"/>
          <p:cNvSpPr>
            <a:spLocks noChangeShapeType="1"/>
          </p:cNvSpPr>
          <p:nvPr/>
        </p:nvSpPr>
        <p:spPr bwMode="auto">
          <a:xfrm>
            <a:off x="900113" y="1628775"/>
            <a:ext cx="7416800" cy="0"/>
          </a:xfrm>
          <a:prstGeom prst="line">
            <a:avLst/>
          </a:prstGeom>
          <a:noFill/>
          <a:ln w="95250" cmpd="thinThick">
            <a:solidFill>
              <a:srgbClr val="000080"/>
            </a:solidFill>
            <a:round/>
          </a:ln>
        </p:spPr>
        <p:txBody>
          <a:bodyPr/>
          <a:lstStyle/>
          <a:p>
            <a:endParaRPr lang="zh-CN"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标题 149506"/>
          <p:cNvSpPr>
            <a:spLocks noGrp="1"/>
          </p:cNvSpPr>
          <p:nvPr>
            <p:ph type="title" idx="4294967295"/>
          </p:nvPr>
        </p:nvSpPr>
        <p:spPr bwMode="auto">
          <a:xfrm>
            <a:off x="395288" y="260350"/>
            <a:ext cx="8389937" cy="930275"/>
          </a:xfrm>
          <a:prstGeom prst="rect">
            <a:avLst/>
          </a:prstGeom>
          <a:solidFill>
            <a:srgbClr val="FFFFFF"/>
          </a:solidFill>
          <a:ln>
            <a:miter lim="800000"/>
          </a:ln>
        </p:spPr>
        <p:txBody>
          <a:bodyPr/>
          <a:lstStyle/>
          <a:p>
            <a:pPr algn="ctr" eaLnBrk="1" hangingPunct="1"/>
            <a:r>
              <a:rPr lang="zh-CN" altLang="en-US" sz="4400" b="1" smtClean="0">
                <a:solidFill>
                  <a:srgbClr val="FF0000"/>
                </a:solidFill>
              </a:rPr>
              <a:t>（六）选择合适的剂型</a:t>
            </a:r>
            <a:endParaRPr lang="zh-CN" altLang="en-US" sz="4400" b="1" smtClean="0">
              <a:solidFill>
                <a:schemeClr val="hlink"/>
              </a:solidFill>
            </a:endParaRPr>
          </a:p>
        </p:txBody>
      </p:sp>
      <p:sp>
        <p:nvSpPr>
          <p:cNvPr id="131075" name="直接连接符 149507"/>
          <p:cNvSpPr>
            <a:spLocks noChangeShapeType="1"/>
          </p:cNvSpPr>
          <p:nvPr/>
        </p:nvSpPr>
        <p:spPr bwMode="auto">
          <a:xfrm>
            <a:off x="900113" y="1341438"/>
            <a:ext cx="7416800" cy="0"/>
          </a:xfrm>
          <a:prstGeom prst="line">
            <a:avLst/>
          </a:prstGeom>
          <a:noFill/>
          <a:ln w="95250" cmpd="thinThick">
            <a:solidFill>
              <a:srgbClr val="000080"/>
            </a:solidFill>
            <a:round/>
          </a:ln>
        </p:spPr>
        <p:txBody>
          <a:bodyPr/>
          <a:lstStyle/>
          <a:p>
            <a:endParaRPr lang="zh-CN" altLang="en-US"/>
          </a:p>
        </p:txBody>
      </p:sp>
      <p:sp>
        <p:nvSpPr>
          <p:cNvPr id="131078" name="文本框 149505"/>
          <p:cNvSpPr txBox="1">
            <a:spLocks noChangeArrowheads="1"/>
          </p:cNvSpPr>
          <p:nvPr/>
        </p:nvSpPr>
        <p:spPr bwMode="auto">
          <a:xfrm>
            <a:off x="322263" y="1555750"/>
            <a:ext cx="8388350" cy="1038860"/>
          </a:xfrm>
          <a:prstGeom prst="rect">
            <a:avLst/>
          </a:prstGeom>
          <a:noFill/>
          <a:ln w="9525">
            <a:solidFill>
              <a:srgbClr val="0033CC"/>
            </a:solidFill>
            <a:miter lim="800000"/>
          </a:ln>
        </p:spPr>
        <p:txBody>
          <a:bodyPr>
            <a:spAutoFit/>
          </a:bodyPr>
          <a:lstStyle/>
          <a:p>
            <a:pPr marL="266700" indent="-266700">
              <a:lnSpc>
                <a:spcPct val="90000"/>
              </a:lnSpc>
              <a:spcBef>
                <a:spcPct val="40000"/>
              </a:spcBef>
              <a:spcAft>
                <a:spcPct val="5000"/>
              </a:spcAft>
              <a:buFont typeface="Arial" panose="020B0604020202020204" pitchFamily="34" charset="0"/>
              <a:buBlip>
                <a:blip r:embed="rId3"/>
              </a:buBlip>
            </a:pPr>
            <a:r>
              <a:rPr lang="zh-CN" altLang="en-US" sz="3200">
                <a:solidFill>
                  <a:schemeClr val="hlink"/>
                </a:solidFill>
                <a:latin typeface="Arial Black" panose="020B0A04020102020204" pitchFamily="34" charset="0"/>
              </a:rPr>
              <a:t>（二）中兽药的研发现状</a:t>
            </a:r>
          </a:p>
          <a:p>
            <a:pPr marL="266700" indent="-266700">
              <a:lnSpc>
                <a:spcPct val="90000"/>
              </a:lnSpc>
              <a:spcBef>
                <a:spcPct val="40000"/>
              </a:spcBef>
              <a:spcAft>
                <a:spcPct val="5000"/>
              </a:spcAft>
              <a:buFont typeface="Arial" panose="020B0604020202020204" pitchFamily="34" charset="0"/>
              <a:buBlip>
                <a:blip r:embed="rId3"/>
              </a:buBlip>
            </a:pPr>
            <a:r>
              <a:rPr lang="en-US" altLang="zh-CN" sz="2400">
                <a:solidFill>
                  <a:srgbClr val="FF3300"/>
                </a:solidFill>
                <a:latin typeface="黑体" panose="02010609060101010101" pitchFamily="49" charset="-122"/>
                <a:ea typeface="黑体" panose="02010609060101010101" pitchFamily="49" charset="-122"/>
                <a:sym typeface="+mn-ea"/>
              </a:rPr>
              <a:t>2000-2017</a:t>
            </a:r>
            <a:r>
              <a:rPr lang="zh-CN" altLang="en-US" sz="2400">
                <a:solidFill>
                  <a:srgbClr val="FF3300"/>
                </a:solidFill>
                <a:latin typeface="黑体" panose="02010609060101010101" pitchFamily="49" charset="-122"/>
                <a:ea typeface="黑体" panose="02010609060101010101" pitchFamily="49" charset="-122"/>
                <a:sym typeface="+mn-ea"/>
              </a:rPr>
              <a:t>年注册的</a:t>
            </a:r>
            <a:r>
              <a:rPr lang="en-US" altLang="zh-CN" sz="2400">
                <a:solidFill>
                  <a:srgbClr val="FF3300"/>
                </a:solidFill>
                <a:latin typeface="黑体" panose="02010609060101010101" pitchFamily="49" charset="-122"/>
                <a:ea typeface="黑体" panose="02010609060101010101" pitchFamily="49" charset="-122"/>
                <a:sym typeface="+mn-ea"/>
              </a:rPr>
              <a:t>108</a:t>
            </a:r>
            <a:r>
              <a:rPr lang="zh-CN" altLang="en-US" sz="2400">
                <a:solidFill>
                  <a:srgbClr val="FF3300"/>
                </a:solidFill>
                <a:latin typeface="黑体" panose="02010609060101010101" pitchFamily="49" charset="-122"/>
                <a:ea typeface="黑体" panose="02010609060101010101" pitchFamily="49" charset="-122"/>
                <a:sym typeface="+mn-ea"/>
              </a:rPr>
              <a:t>个新中兽药中，主要机型有：</a:t>
            </a:r>
            <a:endParaRPr lang="en-US" altLang="zh-CN" sz="2400">
              <a:solidFill>
                <a:srgbClr val="FF3300"/>
              </a:solidFill>
              <a:latin typeface="黑体" panose="02010609060101010101" pitchFamily="49" charset="-122"/>
              <a:ea typeface="黑体" panose="02010609060101010101" pitchFamily="49" charset="-122"/>
              <a:sym typeface="+mn-ea"/>
            </a:endParaRPr>
          </a:p>
        </p:txBody>
      </p:sp>
      <p:graphicFrame>
        <p:nvGraphicFramePr>
          <p:cNvPr id="105484" name="Object 12"/>
          <p:cNvGraphicFramePr>
            <a:graphicFrameLocks noChangeAspect="1"/>
          </p:cNvGraphicFramePr>
          <p:nvPr/>
        </p:nvGraphicFramePr>
        <p:xfrm>
          <a:off x="522605" y="2846070"/>
          <a:ext cx="9420860" cy="3607435"/>
        </p:xfrm>
        <a:graphic>
          <a:graphicData uri="http://schemas.openxmlformats.org/presentationml/2006/ole">
            <mc:AlternateContent xmlns:mc="http://schemas.openxmlformats.org/markup-compatibility/2006">
              <mc:Choice xmlns:v="urn:schemas-microsoft-com:vml" Requires="v">
                <p:oleObj spid="_x0000_s4099" name="图表" r:id="rId4" imgW="10083800" imgH="3886200" progId="Excel.Chart.8">
                  <p:embed/>
                </p:oleObj>
              </mc:Choice>
              <mc:Fallback>
                <p:oleObj name="图表" r:id="rId4" imgW="10083800" imgH="3886200" progId="Excel.Chart.8">
                  <p:embed/>
                  <p:pic>
                    <p:nvPicPr>
                      <p:cNvPr id="0" name="图片 3073"/>
                      <p:cNvPicPr>
                        <a:picLocks noChangeAspect="1"/>
                      </p:cNvPicPr>
                      <p:nvPr/>
                    </p:nvPicPr>
                    <p:blipFill>
                      <a:blip r:embed="rId5"/>
                      <a:stretch>
                        <a:fillRect/>
                      </a:stretch>
                    </p:blipFill>
                    <p:spPr>
                      <a:xfrm>
                        <a:off x="522605" y="2846070"/>
                        <a:ext cx="9420860" cy="3607435"/>
                      </a:xfrm>
                      <a:prstGeom prst="rect">
                        <a:avLst/>
                      </a:prstGeom>
                      <a:noFill/>
                      <a:ln w="9525">
                        <a:noFill/>
                      </a:ln>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8"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直接连接符 160769"/>
          <p:cNvSpPr>
            <a:spLocks noChangeShapeType="1"/>
          </p:cNvSpPr>
          <p:nvPr/>
        </p:nvSpPr>
        <p:spPr bwMode="auto">
          <a:xfrm>
            <a:off x="468313" y="1341438"/>
            <a:ext cx="8280400" cy="0"/>
          </a:xfrm>
          <a:prstGeom prst="line">
            <a:avLst/>
          </a:prstGeom>
          <a:noFill/>
          <a:ln w="95250" cmpd="thinThick">
            <a:solidFill>
              <a:srgbClr val="000080"/>
            </a:solidFill>
            <a:round/>
          </a:ln>
        </p:spPr>
        <p:txBody>
          <a:bodyPr/>
          <a:lstStyle/>
          <a:p>
            <a:endParaRPr lang="zh-CN" altLang="en-US"/>
          </a:p>
        </p:txBody>
      </p:sp>
      <p:sp>
        <p:nvSpPr>
          <p:cNvPr id="132098" name="矩形 160770"/>
          <p:cNvSpPr>
            <a:spLocks noChangeArrowheads="1"/>
          </p:cNvSpPr>
          <p:nvPr/>
        </p:nvSpPr>
        <p:spPr bwMode="auto">
          <a:xfrm>
            <a:off x="539750" y="404813"/>
            <a:ext cx="8208963" cy="822325"/>
          </a:xfrm>
          <a:prstGeom prst="rect">
            <a:avLst/>
          </a:prstGeom>
          <a:noFill/>
          <a:ln w="9525">
            <a:noFill/>
            <a:miter lim="800000"/>
          </a:ln>
        </p:spPr>
        <p:txBody>
          <a:bodyPr lIns="92075" tIns="46038" rIns="92075" bIns="46038" anchor="b"/>
          <a:lstStyle/>
          <a:p>
            <a:pPr algn="ctr">
              <a:lnSpc>
                <a:spcPct val="85000"/>
              </a:lnSpc>
              <a:buFont typeface="Arial" panose="020B0604020202020204" pitchFamily="34" charset="0"/>
              <a:buNone/>
            </a:pPr>
            <a:r>
              <a:rPr lang="zh-CN" altLang="en-US" sz="4800">
                <a:solidFill>
                  <a:srgbClr val="FF0000"/>
                </a:solidFill>
                <a:latin typeface="Arial Narrow" panose="020B0606020202030204" pitchFamily="34" charset="0"/>
              </a:rPr>
              <a:t>（六）选择合适的剂型</a:t>
            </a:r>
            <a:endParaRPr lang="zh-CN" altLang="en-US" sz="4800">
              <a:solidFill>
                <a:schemeClr val="hlink"/>
              </a:solidFill>
              <a:latin typeface="Arial Narrow" panose="020B0606020202030204" pitchFamily="34" charset="0"/>
              <a:ea typeface="楷体" panose="02010609060101010101" pitchFamily="49" charset="-122"/>
            </a:endParaRPr>
          </a:p>
        </p:txBody>
      </p:sp>
      <p:sp>
        <p:nvSpPr>
          <p:cNvPr id="160772" name="文本框 160771"/>
          <p:cNvSpPr txBox="1">
            <a:spLocks noChangeArrowheads="1"/>
          </p:cNvSpPr>
          <p:nvPr/>
        </p:nvSpPr>
        <p:spPr bwMode="auto">
          <a:xfrm>
            <a:off x="539750" y="1628775"/>
            <a:ext cx="8208963" cy="4119563"/>
          </a:xfrm>
          <a:prstGeom prst="rect">
            <a:avLst/>
          </a:prstGeom>
          <a:noFill/>
          <a:ln w="9525">
            <a:solidFill>
              <a:srgbClr val="0033CC"/>
            </a:solidFill>
            <a:miter lim="800000"/>
          </a:ln>
        </p:spPr>
        <p:txBody>
          <a:bodyPr>
            <a:spAutoFit/>
          </a:bodyPr>
          <a:lstStyle/>
          <a:p>
            <a:pPr>
              <a:lnSpc>
                <a:spcPct val="120000"/>
              </a:lnSpc>
              <a:spcBef>
                <a:spcPct val="20000"/>
              </a:spcBef>
              <a:buFont typeface="Arial" panose="020B0604020202020204" pitchFamily="34" charset="0"/>
              <a:buBlip>
                <a:blip r:embed="rId2"/>
              </a:buBlip>
            </a:pPr>
            <a:r>
              <a:rPr lang="en-US" altLang="zh-CN" sz="2800">
                <a:solidFill>
                  <a:srgbClr val="000099"/>
                </a:solidFill>
                <a:latin typeface="Times New Roman" panose="02020603050405020304" pitchFamily="18" charset="0"/>
              </a:rPr>
              <a:t>1.</a:t>
            </a:r>
            <a:r>
              <a:rPr lang="zh-CN" altLang="en-US" sz="2800">
                <a:solidFill>
                  <a:srgbClr val="000099"/>
                </a:solidFill>
                <a:latin typeface="Times New Roman" panose="02020603050405020304" pitchFamily="18" charset="0"/>
              </a:rPr>
              <a:t>禽类：</a:t>
            </a:r>
          </a:p>
          <a:p>
            <a:pPr>
              <a:lnSpc>
                <a:spcPct val="120000"/>
              </a:lnSpc>
              <a:spcBef>
                <a:spcPct val="20000"/>
              </a:spcBef>
              <a:buFont typeface="Arial" panose="020B0604020202020204" pitchFamily="34" charset="0"/>
              <a:buBlip>
                <a:blip r:embed="rId2"/>
              </a:buBlip>
            </a:pPr>
            <a:r>
              <a:rPr lang="zh-CN" altLang="en-US" sz="2800">
                <a:solidFill>
                  <a:srgbClr val="000099"/>
                </a:solidFill>
                <a:latin typeface="Times New Roman" panose="02020603050405020304" pitchFamily="18" charset="0"/>
              </a:rPr>
              <a:t>用粉料的禽类，最好用超微粉，可拌料。</a:t>
            </a:r>
          </a:p>
          <a:p>
            <a:pPr>
              <a:lnSpc>
                <a:spcPct val="120000"/>
              </a:lnSpc>
              <a:spcBef>
                <a:spcPct val="20000"/>
              </a:spcBef>
              <a:buFont typeface="Arial" panose="020B0604020202020204" pitchFamily="34" charset="0"/>
              <a:buBlip>
                <a:blip r:embed="rId2"/>
              </a:buBlip>
            </a:pPr>
            <a:r>
              <a:rPr lang="zh-CN" altLang="en-US" sz="2800">
                <a:solidFill>
                  <a:schemeClr val="hlink"/>
                </a:solidFill>
                <a:latin typeface="Times New Roman" panose="02020603050405020304" pitchFamily="18" charset="0"/>
              </a:rPr>
              <a:t>用颗粒料的禽类，最好口服液、可溶性粉。</a:t>
            </a:r>
          </a:p>
          <a:p>
            <a:pPr>
              <a:lnSpc>
                <a:spcPct val="120000"/>
              </a:lnSpc>
              <a:spcBef>
                <a:spcPct val="20000"/>
              </a:spcBef>
              <a:buFont typeface="Arial" panose="020B0604020202020204" pitchFamily="34" charset="0"/>
              <a:buBlip>
                <a:blip r:embed="rId2"/>
              </a:buBlip>
            </a:pPr>
            <a:r>
              <a:rPr lang="en-US" altLang="zh-CN" sz="2800">
                <a:solidFill>
                  <a:schemeClr val="hlink"/>
                </a:solidFill>
                <a:latin typeface="Times New Roman" panose="02020603050405020304" pitchFamily="18" charset="0"/>
              </a:rPr>
              <a:t>2.</a:t>
            </a:r>
            <a:r>
              <a:rPr lang="zh-CN" altLang="en-US" sz="2800">
                <a:solidFill>
                  <a:schemeClr val="hlink"/>
                </a:solidFill>
                <a:latin typeface="Times New Roman" panose="02020603050405020304" pitchFamily="18" charset="0"/>
              </a:rPr>
              <a:t>猪：最好用散剂或提取物散，</a:t>
            </a:r>
          </a:p>
          <a:p>
            <a:pPr>
              <a:lnSpc>
                <a:spcPct val="120000"/>
              </a:lnSpc>
              <a:spcBef>
                <a:spcPct val="20000"/>
              </a:spcBef>
              <a:buFont typeface="Arial" panose="020B0604020202020204" pitchFamily="34" charset="0"/>
              <a:buBlip>
                <a:blip r:embed="rId2"/>
              </a:buBlip>
            </a:pPr>
            <a:r>
              <a:rPr lang="en-US" altLang="zh-CN" sz="2800">
                <a:solidFill>
                  <a:schemeClr val="hlink"/>
                </a:solidFill>
                <a:latin typeface="Times New Roman" panose="02020603050405020304" pitchFamily="18" charset="0"/>
              </a:rPr>
              <a:t>3.</a:t>
            </a:r>
            <a:r>
              <a:rPr lang="zh-CN" altLang="en-US" sz="2800">
                <a:solidFill>
                  <a:schemeClr val="hlink"/>
                </a:solidFill>
                <a:latin typeface="Times New Roman" panose="02020603050405020304" pitchFamily="18" charset="0"/>
              </a:rPr>
              <a:t>牛羊：口服传统散剂即可，无需超微粉，颗粒剂；外用，可开发透皮剂、膜剂、膏剂等</a:t>
            </a:r>
          </a:p>
          <a:p>
            <a:pPr>
              <a:lnSpc>
                <a:spcPct val="120000"/>
              </a:lnSpc>
              <a:spcBef>
                <a:spcPct val="20000"/>
              </a:spcBef>
              <a:buFont typeface="Arial" panose="020B0604020202020204" pitchFamily="34" charset="0"/>
              <a:buBlip>
                <a:blip r:embed="rId2"/>
              </a:buBlip>
            </a:pPr>
            <a:r>
              <a:rPr lang="zh-CN" altLang="en-US" sz="2800">
                <a:solidFill>
                  <a:schemeClr val="hlink"/>
                </a:solidFill>
                <a:latin typeface="Times New Roman" panose="02020603050405020304" pitchFamily="18" charset="0"/>
              </a:rPr>
              <a:t>为了解决适口性问题，可开发包被剂。</a:t>
            </a:r>
          </a:p>
        </p:txBody>
      </p:sp>
      <p:sp>
        <p:nvSpPr>
          <p:cNvPr id="132100" name="矩形 160773"/>
          <p:cNvSpPr>
            <a:spLocks noChangeAspect="1"/>
          </p:cNvSpPr>
          <p:nvPr/>
        </p:nvSpPr>
        <p:spPr bwMode="auto">
          <a:xfrm>
            <a:off x="4419600" y="3276600"/>
            <a:ext cx="304800" cy="304800"/>
          </a:xfrm>
          <a:prstGeom prst="rect">
            <a:avLst/>
          </a:prstGeom>
          <a:noFill/>
          <a:ln w="9525">
            <a:noFill/>
            <a:miter lim="800000"/>
          </a:ln>
        </p:spPr>
        <p:txBody>
          <a:bodyPr/>
          <a:lstStyle/>
          <a:p>
            <a:pPr>
              <a:buFont typeface="Arial" panose="020B0604020202020204" pitchFamily="34" charset="0"/>
              <a:buNone/>
            </a:pPr>
            <a:endParaRPr lang="zh-CN" altLang="en-US" sz="2800"/>
          </a:p>
        </p:txBody>
      </p:sp>
      <p:sp>
        <p:nvSpPr>
          <p:cNvPr id="132101" name="矩形 160774"/>
          <p:cNvSpPr>
            <a:spLocks noChangeAspect="1"/>
          </p:cNvSpPr>
          <p:nvPr/>
        </p:nvSpPr>
        <p:spPr bwMode="auto">
          <a:xfrm>
            <a:off x="4419600" y="3276600"/>
            <a:ext cx="304800" cy="304800"/>
          </a:xfrm>
          <a:prstGeom prst="rect">
            <a:avLst/>
          </a:prstGeom>
          <a:noFill/>
          <a:ln w="9525">
            <a:noFill/>
            <a:miter lim="800000"/>
          </a:ln>
        </p:spPr>
        <p:txBody>
          <a:bodyPr/>
          <a:lstStyle/>
          <a:p>
            <a:pPr>
              <a:buFont typeface="Arial" panose="020B0604020202020204" pitchFamily="34" charset="0"/>
              <a:buNone/>
            </a:pPr>
            <a:endParaRPr lang="zh-CN" altLang="en-US" sz="2800"/>
          </a:p>
        </p:txBody>
      </p:sp>
      <p:sp>
        <p:nvSpPr>
          <p:cNvPr id="132102" name="日期占位符 1"/>
          <p:cNvSpPr>
            <a:spLocks noGrp="1"/>
          </p:cNvSpPr>
          <p:nvPr>
            <p:ph type="dt" sz="quarter" idx="10"/>
          </p:nvPr>
        </p:nvSpPr>
        <p:spPr bwMode="auto">
          <a:noFill/>
          <a:ln>
            <a:miter lim="800000"/>
          </a:ln>
        </p:spPr>
        <p:txBody>
          <a:bodyPr vert="horz" numCol="1" anchorCtr="0" compatLnSpc="1"/>
          <a:lstStyle/>
          <a:p>
            <a:pPr>
              <a:buFont typeface="Arial" panose="020B0604020202020204" pitchFamily="34" charset="0"/>
              <a:buNone/>
            </a:pPr>
            <a:fld id="{7F2BA07A-4A62-499D-AD87-DF7A889DCEEB}" type="datetime1">
              <a:rPr lang="zh-CN" altLang="en-US" smtClean="0">
                <a:latin typeface="Arial" panose="020B0604020202020204" pitchFamily="34" charset="0"/>
                <a:ea typeface="宋体" panose="02010600030101010101" pitchFamily="2" charset="-122"/>
              </a:rPr>
              <a:t>2020/7/9</a:t>
            </a:fld>
            <a:endParaRPr lang="en-US" altLang="zh-CN" smtClean="0">
              <a:latin typeface="Arial" panose="020B0604020202020204" pitchFamily="34" charset="0"/>
              <a:ea typeface="宋体"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7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07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07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07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077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077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直接连接符 160769"/>
          <p:cNvSpPr>
            <a:spLocks noChangeShapeType="1"/>
          </p:cNvSpPr>
          <p:nvPr/>
        </p:nvSpPr>
        <p:spPr bwMode="auto">
          <a:xfrm>
            <a:off x="468313" y="1341438"/>
            <a:ext cx="8280400" cy="0"/>
          </a:xfrm>
          <a:prstGeom prst="line">
            <a:avLst/>
          </a:prstGeom>
          <a:noFill/>
          <a:ln w="95250" cmpd="thinThick">
            <a:solidFill>
              <a:srgbClr val="000080"/>
            </a:solidFill>
            <a:round/>
          </a:ln>
        </p:spPr>
        <p:txBody>
          <a:bodyPr/>
          <a:lstStyle/>
          <a:p>
            <a:endParaRPr lang="zh-CN" altLang="en-US"/>
          </a:p>
        </p:txBody>
      </p:sp>
      <p:sp>
        <p:nvSpPr>
          <p:cNvPr id="133122" name="矩形 160770"/>
          <p:cNvSpPr>
            <a:spLocks noChangeArrowheads="1"/>
          </p:cNvSpPr>
          <p:nvPr/>
        </p:nvSpPr>
        <p:spPr bwMode="auto">
          <a:xfrm>
            <a:off x="539750" y="404813"/>
            <a:ext cx="8208963" cy="822325"/>
          </a:xfrm>
          <a:prstGeom prst="rect">
            <a:avLst/>
          </a:prstGeom>
          <a:noFill/>
          <a:ln w="9525">
            <a:noFill/>
            <a:miter lim="800000"/>
          </a:ln>
        </p:spPr>
        <p:txBody>
          <a:bodyPr lIns="92075" tIns="46038" rIns="92075" bIns="46038" anchor="b"/>
          <a:lstStyle/>
          <a:p>
            <a:pPr algn="ctr">
              <a:lnSpc>
                <a:spcPct val="85000"/>
              </a:lnSpc>
              <a:buFont typeface="Arial" panose="020B0604020202020204" pitchFamily="34" charset="0"/>
              <a:buNone/>
            </a:pPr>
            <a:r>
              <a:rPr lang="zh-CN" altLang="en-US" sz="4800">
                <a:solidFill>
                  <a:srgbClr val="FF0000"/>
                </a:solidFill>
                <a:latin typeface="Arial Narrow" panose="020B0606020202030204" pitchFamily="34" charset="0"/>
              </a:rPr>
              <a:t>（七）勿生搬人药制剂</a:t>
            </a:r>
            <a:endParaRPr lang="zh-CN" altLang="en-US" sz="4800">
              <a:solidFill>
                <a:schemeClr val="hlink"/>
              </a:solidFill>
              <a:latin typeface="Arial Narrow" panose="020B0606020202030204" pitchFamily="34" charset="0"/>
              <a:ea typeface="楷体" panose="02010609060101010101" pitchFamily="49" charset="-122"/>
            </a:endParaRPr>
          </a:p>
        </p:txBody>
      </p:sp>
      <p:sp>
        <p:nvSpPr>
          <p:cNvPr id="160772" name="文本框 160771"/>
          <p:cNvSpPr txBox="1">
            <a:spLocks noChangeArrowheads="1"/>
          </p:cNvSpPr>
          <p:nvPr/>
        </p:nvSpPr>
        <p:spPr bwMode="auto">
          <a:xfrm>
            <a:off x="539750" y="1628775"/>
            <a:ext cx="8208963" cy="3903663"/>
          </a:xfrm>
          <a:prstGeom prst="rect">
            <a:avLst/>
          </a:prstGeom>
          <a:noFill/>
          <a:ln w="9525">
            <a:solidFill>
              <a:srgbClr val="0033CC"/>
            </a:solidFill>
            <a:miter lim="800000"/>
          </a:ln>
        </p:spPr>
        <p:txBody>
          <a:bodyPr>
            <a:spAutoFit/>
          </a:bodyPr>
          <a:lstStyle/>
          <a:p>
            <a:pPr>
              <a:lnSpc>
                <a:spcPct val="120000"/>
              </a:lnSpc>
              <a:spcBef>
                <a:spcPct val="20000"/>
              </a:spcBef>
              <a:buFont typeface="Arial" panose="020B0604020202020204" pitchFamily="34" charset="0"/>
              <a:buBlip>
                <a:blip r:embed="rId2"/>
              </a:buBlip>
            </a:pPr>
            <a:r>
              <a:rPr lang="zh-CN" altLang="en-US" sz="2800">
                <a:solidFill>
                  <a:srgbClr val="000099"/>
                </a:solidFill>
                <a:latin typeface="Times New Roman" panose="02020603050405020304" pitchFamily="18" charset="0"/>
              </a:rPr>
              <a:t>在新兽药研发过程中，将许多人药典的组方被已开发成兽药制剂。这样可以减少组方筛选试验。但一定要注意人兽的区别！</a:t>
            </a:r>
          </a:p>
          <a:p>
            <a:pPr>
              <a:lnSpc>
                <a:spcPct val="120000"/>
              </a:lnSpc>
              <a:spcBef>
                <a:spcPct val="20000"/>
              </a:spcBef>
              <a:buFont typeface="Arial" panose="020B0604020202020204" pitchFamily="34" charset="0"/>
              <a:buBlip>
                <a:blip r:embed="rId2"/>
              </a:buBlip>
            </a:pPr>
            <a:r>
              <a:rPr lang="zh-CN" altLang="en-US" sz="2800">
                <a:solidFill>
                  <a:schemeClr val="accent1"/>
                </a:solidFill>
                <a:latin typeface="Times New Roman" panose="02020603050405020304" pitchFamily="18" charset="0"/>
              </a:rPr>
              <a:t>例，某企业准备将藿香正气散开发成防治畜禽热应激的藿香正气口服液！</a:t>
            </a:r>
          </a:p>
          <a:p>
            <a:pPr algn="ctr">
              <a:lnSpc>
                <a:spcPct val="120000"/>
              </a:lnSpc>
              <a:spcBef>
                <a:spcPct val="20000"/>
              </a:spcBef>
              <a:buFont typeface="Arial" panose="020B0604020202020204" pitchFamily="34" charset="0"/>
              <a:buBlip>
                <a:blip r:embed="rId2"/>
              </a:buBlip>
            </a:pPr>
            <a:r>
              <a:rPr lang="zh-CN" altLang="en-US" sz="5400">
                <a:solidFill>
                  <a:srgbClr val="FF3300"/>
                </a:solidFill>
                <a:latin typeface="Times New Roman" panose="02020603050405020304" pitchFamily="18" charset="0"/>
              </a:rPr>
              <a:t>可以吗？</a:t>
            </a:r>
          </a:p>
        </p:txBody>
      </p:sp>
      <p:sp>
        <p:nvSpPr>
          <p:cNvPr id="133124" name="矩形 160773"/>
          <p:cNvSpPr>
            <a:spLocks noChangeAspect="1"/>
          </p:cNvSpPr>
          <p:nvPr/>
        </p:nvSpPr>
        <p:spPr bwMode="auto">
          <a:xfrm>
            <a:off x="4419600" y="3276600"/>
            <a:ext cx="304800" cy="304800"/>
          </a:xfrm>
          <a:prstGeom prst="rect">
            <a:avLst/>
          </a:prstGeom>
          <a:noFill/>
          <a:ln w="9525">
            <a:noFill/>
            <a:miter lim="800000"/>
          </a:ln>
        </p:spPr>
        <p:txBody>
          <a:bodyPr/>
          <a:lstStyle/>
          <a:p>
            <a:pPr>
              <a:buFont typeface="Arial" panose="020B0604020202020204" pitchFamily="34" charset="0"/>
              <a:buNone/>
            </a:pPr>
            <a:endParaRPr lang="zh-CN" altLang="en-US" sz="2800"/>
          </a:p>
        </p:txBody>
      </p:sp>
      <p:sp>
        <p:nvSpPr>
          <p:cNvPr id="133125" name="矩形 160774"/>
          <p:cNvSpPr>
            <a:spLocks noChangeAspect="1"/>
          </p:cNvSpPr>
          <p:nvPr/>
        </p:nvSpPr>
        <p:spPr bwMode="auto">
          <a:xfrm>
            <a:off x="4419600" y="3276600"/>
            <a:ext cx="304800" cy="304800"/>
          </a:xfrm>
          <a:prstGeom prst="rect">
            <a:avLst/>
          </a:prstGeom>
          <a:noFill/>
          <a:ln w="9525">
            <a:noFill/>
            <a:miter lim="800000"/>
          </a:ln>
        </p:spPr>
        <p:txBody>
          <a:bodyPr/>
          <a:lstStyle/>
          <a:p>
            <a:pPr>
              <a:buFont typeface="Arial" panose="020B0604020202020204" pitchFamily="34" charset="0"/>
              <a:buNone/>
            </a:pPr>
            <a:endParaRPr lang="zh-CN" altLang="en-US" sz="2800"/>
          </a:p>
        </p:txBody>
      </p:sp>
      <p:sp>
        <p:nvSpPr>
          <p:cNvPr id="133126" name="日期占位符 1"/>
          <p:cNvSpPr txBox="1">
            <a:spLocks noGrp="1"/>
          </p:cNvSpPr>
          <p:nvPr/>
        </p:nvSpPr>
        <p:spPr bwMode="auto">
          <a:xfrm>
            <a:off x="685800" y="5257800"/>
            <a:ext cx="3908425" cy="342900"/>
          </a:xfrm>
          <a:prstGeom prst="rect">
            <a:avLst/>
          </a:prstGeom>
          <a:noFill/>
          <a:ln w="9525">
            <a:noFill/>
            <a:miter lim="800000"/>
          </a:ln>
        </p:spPr>
        <p:txBody>
          <a:bodyPr wrap="none" lIns="92075" tIns="46038" rIns="92075" bIns="46038" anchor="b"/>
          <a:lstStyle/>
          <a:p>
            <a:pPr algn="r">
              <a:buFont typeface="Arial" panose="020B0604020202020204" pitchFamily="34" charset="0"/>
              <a:buNone/>
            </a:pPr>
            <a:fld id="{356902F2-40C0-4FF8-A493-014631683010}" type="datetime1">
              <a:rPr lang="zh-CN" altLang="en-US" sz="1200" b="0"/>
              <a:t>2020/7/9</a:t>
            </a:fld>
            <a:endParaRPr lang="en-US" altLang="zh-CN" sz="1200" b="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7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07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07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直接连接符 160769"/>
          <p:cNvSpPr>
            <a:spLocks noChangeShapeType="1"/>
          </p:cNvSpPr>
          <p:nvPr/>
        </p:nvSpPr>
        <p:spPr bwMode="auto">
          <a:xfrm>
            <a:off x="468313" y="1341438"/>
            <a:ext cx="8280400" cy="0"/>
          </a:xfrm>
          <a:prstGeom prst="line">
            <a:avLst/>
          </a:prstGeom>
          <a:noFill/>
          <a:ln w="95250" cmpd="thinThick">
            <a:solidFill>
              <a:srgbClr val="000080"/>
            </a:solidFill>
            <a:round/>
          </a:ln>
        </p:spPr>
        <p:txBody>
          <a:bodyPr/>
          <a:lstStyle/>
          <a:p>
            <a:endParaRPr lang="zh-CN" altLang="en-US"/>
          </a:p>
        </p:txBody>
      </p:sp>
      <p:sp>
        <p:nvSpPr>
          <p:cNvPr id="134146" name="矩形 160770"/>
          <p:cNvSpPr>
            <a:spLocks noChangeArrowheads="1"/>
          </p:cNvSpPr>
          <p:nvPr/>
        </p:nvSpPr>
        <p:spPr bwMode="auto">
          <a:xfrm>
            <a:off x="468313" y="0"/>
            <a:ext cx="8280400" cy="1227138"/>
          </a:xfrm>
          <a:prstGeom prst="rect">
            <a:avLst/>
          </a:prstGeom>
          <a:noFill/>
          <a:ln w="9525">
            <a:noFill/>
            <a:miter lim="800000"/>
          </a:ln>
        </p:spPr>
        <p:txBody>
          <a:bodyPr lIns="92075" tIns="46038" rIns="92075" bIns="46038" anchor="b"/>
          <a:lstStyle/>
          <a:p>
            <a:pPr algn="ctr">
              <a:lnSpc>
                <a:spcPct val="85000"/>
              </a:lnSpc>
              <a:buFont typeface="Arial" panose="020B0604020202020204" pitchFamily="34" charset="0"/>
              <a:buNone/>
            </a:pPr>
            <a:r>
              <a:rPr lang="zh-CN" altLang="en-US" sz="4000">
                <a:solidFill>
                  <a:srgbClr val="FF0000"/>
                </a:solidFill>
                <a:latin typeface="Arial Narrow" panose="020B0606020202030204" pitchFamily="34" charset="0"/>
              </a:rPr>
              <a:t>（八）临床试验的诊断和纳入标准</a:t>
            </a:r>
            <a:endParaRPr lang="zh-CN" altLang="en-US" sz="4000">
              <a:solidFill>
                <a:schemeClr val="hlink"/>
              </a:solidFill>
              <a:latin typeface="Arial Narrow" panose="020B0606020202030204" pitchFamily="34" charset="0"/>
              <a:ea typeface="楷体" panose="02010609060101010101" pitchFamily="49" charset="-122"/>
            </a:endParaRPr>
          </a:p>
        </p:txBody>
      </p:sp>
      <p:sp>
        <p:nvSpPr>
          <p:cNvPr id="160772" name="文本框 160771"/>
          <p:cNvSpPr txBox="1">
            <a:spLocks noChangeArrowheads="1"/>
          </p:cNvSpPr>
          <p:nvPr/>
        </p:nvSpPr>
        <p:spPr bwMode="auto">
          <a:xfrm>
            <a:off x="539750" y="1628775"/>
            <a:ext cx="8208963" cy="3672840"/>
          </a:xfrm>
          <a:prstGeom prst="rect">
            <a:avLst/>
          </a:prstGeom>
          <a:noFill/>
          <a:ln w="9525">
            <a:solidFill>
              <a:srgbClr val="0033CC"/>
            </a:solidFill>
            <a:miter lim="800000"/>
          </a:ln>
        </p:spPr>
        <p:txBody>
          <a:bodyPr>
            <a:spAutoFit/>
          </a:bodyPr>
          <a:lstStyle/>
          <a:p>
            <a:pPr>
              <a:lnSpc>
                <a:spcPct val="120000"/>
              </a:lnSpc>
              <a:spcBef>
                <a:spcPct val="20000"/>
              </a:spcBef>
              <a:buFont typeface="Arial" panose="020B0604020202020204" pitchFamily="34" charset="0"/>
              <a:buBlip>
                <a:blip r:embed="rId2"/>
              </a:buBlip>
            </a:pPr>
            <a:r>
              <a:rPr lang="zh-CN" altLang="en-US" sz="2800">
                <a:solidFill>
                  <a:srgbClr val="000099"/>
                </a:solidFill>
                <a:latin typeface="Times New Roman" panose="02020603050405020304" pitchFamily="18" charset="0"/>
              </a:rPr>
              <a:t>许多临床试验病例只有诊断标准而无纳入标准；而有的虽有纳入标准，但与诊断标准一模一样。说明没有搞清二者的区别。</a:t>
            </a:r>
          </a:p>
          <a:p>
            <a:pPr algn="ctr">
              <a:lnSpc>
                <a:spcPct val="120000"/>
              </a:lnSpc>
              <a:spcBef>
                <a:spcPct val="20000"/>
              </a:spcBef>
              <a:buFont typeface="Arial" panose="020B0604020202020204" pitchFamily="34" charset="0"/>
              <a:buBlip>
                <a:blip r:embed="rId2"/>
              </a:buBlip>
            </a:pPr>
            <a:r>
              <a:rPr lang="zh-CN" altLang="en-US" sz="3200">
                <a:solidFill>
                  <a:srgbClr val="FF3300"/>
                </a:solidFill>
                <a:latin typeface="Times New Roman" panose="02020603050405020304" pitchFamily="18" charset="0"/>
              </a:rPr>
              <a:t>诊断标准是确保受试动物确为该病</a:t>
            </a:r>
          </a:p>
          <a:p>
            <a:pPr algn="ctr">
              <a:lnSpc>
                <a:spcPct val="120000"/>
              </a:lnSpc>
              <a:spcBef>
                <a:spcPct val="20000"/>
              </a:spcBef>
              <a:buFont typeface="Arial" panose="020B0604020202020204" pitchFamily="34" charset="0"/>
              <a:buBlip>
                <a:blip r:embed="rId2"/>
              </a:buBlip>
            </a:pPr>
            <a:r>
              <a:rPr lang="zh-CN" altLang="en-US" sz="3200">
                <a:solidFill>
                  <a:srgbClr val="FF3300"/>
                </a:solidFill>
                <a:latin typeface="Times New Roman" panose="02020603050405020304" pitchFamily="18" charset="0"/>
              </a:rPr>
              <a:t>纳入标准是确保发病动物的发病程度一致。</a:t>
            </a:r>
          </a:p>
          <a:p>
            <a:pPr algn="ctr">
              <a:lnSpc>
                <a:spcPct val="120000"/>
              </a:lnSpc>
              <a:spcBef>
                <a:spcPct val="20000"/>
              </a:spcBef>
              <a:buFont typeface="Arial" panose="020B0604020202020204" pitchFamily="34" charset="0"/>
              <a:buBlip>
                <a:blip r:embed="rId2"/>
              </a:buBlip>
            </a:pPr>
            <a:r>
              <a:rPr lang="zh-CN" altLang="zh-CN" sz="3200">
                <a:solidFill>
                  <a:srgbClr val="FF3300"/>
                </a:solidFill>
                <a:latin typeface="Times New Roman" panose="02020603050405020304" pitchFamily="18" charset="0"/>
              </a:rPr>
              <a:t>二者同时具备才能保证是</a:t>
            </a:r>
            <a:r>
              <a:rPr lang="en-US" altLang="zh-CN" sz="3200">
                <a:solidFill>
                  <a:srgbClr val="0000CC"/>
                </a:solidFill>
                <a:uFillTx/>
                <a:latin typeface="Times New Roman" panose="02020603050405020304" pitchFamily="18" charset="0"/>
              </a:rPr>
              <a:t>“</a:t>
            </a:r>
            <a:r>
              <a:rPr lang="zh-CN" altLang="zh-CN" sz="3200">
                <a:solidFill>
                  <a:srgbClr val="0000CC"/>
                </a:solidFill>
                <a:uFillTx/>
                <a:latin typeface="Times New Roman" panose="02020603050405020304" pitchFamily="18" charset="0"/>
              </a:rPr>
              <a:t>同证</a:t>
            </a:r>
            <a:r>
              <a:rPr lang="en-US" altLang="zh-CN" sz="3200">
                <a:solidFill>
                  <a:srgbClr val="0000CC"/>
                </a:solidFill>
                <a:uFillTx/>
                <a:latin typeface="Times New Roman" panose="02020603050405020304" pitchFamily="18" charset="0"/>
              </a:rPr>
              <a:t>”</a:t>
            </a:r>
          </a:p>
        </p:txBody>
      </p:sp>
      <p:sp>
        <p:nvSpPr>
          <p:cNvPr id="134148" name="矩形 160773"/>
          <p:cNvSpPr>
            <a:spLocks noChangeAspect="1"/>
          </p:cNvSpPr>
          <p:nvPr/>
        </p:nvSpPr>
        <p:spPr bwMode="auto">
          <a:xfrm>
            <a:off x="4419600" y="3276600"/>
            <a:ext cx="304800" cy="304800"/>
          </a:xfrm>
          <a:prstGeom prst="rect">
            <a:avLst/>
          </a:prstGeom>
          <a:noFill/>
          <a:ln w="9525">
            <a:noFill/>
            <a:miter lim="800000"/>
          </a:ln>
        </p:spPr>
        <p:txBody>
          <a:bodyPr/>
          <a:lstStyle/>
          <a:p>
            <a:pPr>
              <a:buFont typeface="Arial" panose="020B0604020202020204" pitchFamily="34" charset="0"/>
              <a:buNone/>
            </a:pPr>
            <a:endParaRPr lang="zh-CN" altLang="en-US" sz="2800"/>
          </a:p>
        </p:txBody>
      </p:sp>
      <p:sp>
        <p:nvSpPr>
          <p:cNvPr id="134149" name="矩形 160774"/>
          <p:cNvSpPr>
            <a:spLocks noChangeAspect="1"/>
          </p:cNvSpPr>
          <p:nvPr/>
        </p:nvSpPr>
        <p:spPr bwMode="auto">
          <a:xfrm>
            <a:off x="4419600" y="3276600"/>
            <a:ext cx="304800" cy="304800"/>
          </a:xfrm>
          <a:prstGeom prst="rect">
            <a:avLst/>
          </a:prstGeom>
          <a:noFill/>
          <a:ln w="9525">
            <a:noFill/>
            <a:miter lim="800000"/>
          </a:ln>
        </p:spPr>
        <p:txBody>
          <a:bodyPr/>
          <a:lstStyle/>
          <a:p>
            <a:pPr>
              <a:buFont typeface="Arial" panose="020B0604020202020204" pitchFamily="34" charset="0"/>
              <a:buNone/>
            </a:pPr>
            <a:endParaRPr lang="zh-CN" altLang="en-US" sz="2800"/>
          </a:p>
        </p:txBody>
      </p:sp>
      <p:sp>
        <p:nvSpPr>
          <p:cNvPr id="134150" name="日期占位符 1"/>
          <p:cNvSpPr txBox="1">
            <a:spLocks noGrp="1"/>
          </p:cNvSpPr>
          <p:nvPr/>
        </p:nvSpPr>
        <p:spPr bwMode="auto">
          <a:xfrm>
            <a:off x="685800" y="5257800"/>
            <a:ext cx="3908425" cy="342900"/>
          </a:xfrm>
          <a:prstGeom prst="rect">
            <a:avLst/>
          </a:prstGeom>
          <a:noFill/>
          <a:ln w="9525">
            <a:noFill/>
            <a:miter lim="800000"/>
          </a:ln>
        </p:spPr>
        <p:txBody>
          <a:bodyPr wrap="none" lIns="92075" tIns="46038" rIns="92075" bIns="46038" anchor="b"/>
          <a:lstStyle/>
          <a:p>
            <a:pPr algn="r">
              <a:buFont typeface="Arial" panose="020B0604020202020204" pitchFamily="34" charset="0"/>
              <a:buNone/>
            </a:pPr>
            <a:fld id="{EDC994D1-22C1-40F7-9BE9-C5CB25A25C31}" type="datetime1">
              <a:rPr lang="zh-CN" altLang="en-US" sz="1200" b="0"/>
              <a:t>2020/7/9</a:t>
            </a:fld>
            <a:endParaRPr lang="en-US" altLang="zh-CN" sz="1200" b="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7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07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07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077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图片 169985" descr="校徽 正式2"/>
          <p:cNvPicPr>
            <a:picLocks noChangeAspect="1"/>
          </p:cNvPicPr>
          <p:nvPr/>
        </p:nvPicPr>
        <p:blipFill>
          <a:blip r:embed="rId2"/>
          <a:srcRect/>
          <a:stretch>
            <a:fillRect/>
          </a:stretch>
        </p:blipFill>
        <p:spPr bwMode="auto">
          <a:xfrm>
            <a:off x="0" y="0"/>
            <a:ext cx="827088" cy="827088"/>
          </a:xfrm>
          <a:prstGeom prst="rect">
            <a:avLst/>
          </a:prstGeom>
          <a:noFill/>
          <a:ln w="9525">
            <a:noFill/>
            <a:miter lim="800000"/>
            <a:headEnd/>
            <a:tailEnd/>
          </a:ln>
        </p:spPr>
      </p:pic>
      <p:sp>
        <p:nvSpPr>
          <p:cNvPr id="135170" name="文本框 169986"/>
          <p:cNvSpPr txBox="1">
            <a:spLocks noChangeArrowheads="1"/>
          </p:cNvSpPr>
          <p:nvPr/>
        </p:nvSpPr>
        <p:spPr bwMode="auto">
          <a:xfrm>
            <a:off x="611188" y="2276475"/>
            <a:ext cx="7921625" cy="3190875"/>
          </a:xfrm>
          <a:prstGeom prst="rect">
            <a:avLst/>
          </a:prstGeom>
          <a:noFill/>
          <a:ln w="28575">
            <a:solidFill>
              <a:srgbClr val="008080"/>
            </a:solidFill>
            <a:miter lim="800000"/>
          </a:ln>
        </p:spPr>
        <p:txBody>
          <a:bodyPr>
            <a:spAutoFit/>
          </a:bodyPr>
          <a:lstStyle/>
          <a:p>
            <a:pPr eaLnBrk="0" hangingPunct="0">
              <a:lnSpc>
                <a:spcPct val="120000"/>
              </a:lnSpc>
              <a:spcBef>
                <a:spcPct val="50000"/>
              </a:spcBef>
              <a:buFont typeface="Arial" panose="020B0604020202020204" pitchFamily="34" charset="0"/>
              <a:buNone/>
            </a:pPr>
            <a:r>
              <a:rPr lang="zh-CN" altLang="en-US" sz="3200">
                <a:solidFill>
                  <a:schemeClr val="hlink"/>
                </a:solidFill>
              </a:rPr>
              <a:t>（一）用于畜禽的保健、预防和治疗</a:t>
            </a:r>
          </a:p>
          <a:p>
            <a:pPr eaLnBrk="0" hangingPunct="0">
              <a:lnSpc>
                <a:spcPct val="120000"/>
              </a:lnSpc>
              <a:spcBef>
                <a:spcPct val="50000"/>
              </a:spcBef>
              <a:buFont typeface="Arial" panose="020B0604020202020204" pitchFamily="34" charset="0"/>
              <a:buNone/>
            </a:pPr>
            <a:r>
              <a:rPr lang="zh-CN" altLang="en-US" sz="3200">
                <a:solidFill>
                  <a:schemeClr val="hlink"/>
                </a:solidFill>
              </a:rPr>
              <a:t>（二）用于</a:t>
            </a:r>
            <a:r>
              <a:rPr lang="zh-CN" altLang="en-US" sz="3200">
                <a:solidFill>
                  <a:schemeClr val="hlink"/>
                </a:solidFill>
                <a:latin typeface="宋体" panose="02010600030101010101" pitchFamily="2" charset="-122"/>
              </a:rPr>
              <a:t>提高畜禽的生产性能</a:t>
            </a:r>
          </a:p>
          <a:p>
            <a:pPr eaLnBrk="0" hangingPunct="0">
              <a:lnSpc>
                <a:spcPct val="120000"/>
              </a:lnSpc>
              <a:spcBef>
                <a:spcPct val="50000"/>
              </a:spcBef>
              <a:buFont typeface="Arial" panose="020B0604020202020204" pitchFamily="34" charset="0"/>
              <a:buNone/>
            </a:pPr>
            <a:r>
              <a:rPr lang="zh-CN" altLang="en-US" sz="3200">
                <a:solidFill>
                  <a:schemeClr val="hlink"/>
                </a:solidFill>
                <a:latin typeface="宋体" panose="02010600030101010101" pitchFamily="2" charset="-122"/>
              </a:rPr>
              <a:t>（三）用于改善畜禽的产品质量</a:t>
            </a:r>
          </a:p>
          <a:p>
            <a:pPr eaLnBrk="0" hangingPunct="0">
              <a:lnSpc>
                <a:spcPct val="120000"/>
              </a:lnSpc>
              <a:spcBef>
                <a:spcPct val="50000"/>
              </a:spcBef>
              <a:buFont typeface="Arial" panose="020B0604020202020204" pitchFamily="34" charset="0"/>
              <a:buNone/>
            </a:pPr>
            <a:r>
              <a:rPr lang="zh-CN" altLang="en-US" sz="3200">
                <a:solidFill>
                  <a:schemeClr val="hlink"/>
                </a:solidFill>
                <a:latin typeface="宋体" panose="02010600030101010101" pitchFamily="2" charset="-122"/>
              </a:rPr>
              <a:t>（四）用于改善饲料的品质</a:t>
            </a:r>
          </a:p>
        </p:txBody>
      </p:sp>
      <p:sp>
        <p:nvSpPr>
          <p:cNvPr id="135171" name="矩形 169991"/>
          <p:cNvSpPr>
            <a:spLocks noChangeArrowheads="1"/>
          </p:cNvSpPr>
          <p:nvPr/>
        </p:nvSpPr>
        <p:spPr bwMode="auto">
          <a:xfrm>
            <a:off x="468313" y="908050"/>
            <a:ext cx="8413750" cy="785813"/>
          </a:xfrm>
          <a:prstGeom prst="rect">
            <a:avLst/>
          </a:prstGeom>
          <a:solidFill>
            <a:srgbClr val="FFFFFF"/>
          </a:solidFill>
          <a:ln w="9525">
            <a:noFill/>
            <a:miter lim="800000"/>
          </a:ln>
        </p:spPr>
        <p:txBody>
          <a:bodyPr/>
          <a:lstStyle/>
          <a:p>
            <a:pPr algn="ctr">
              <a:lnSpc>
                <a:spcPct val="85000"/>
              </a:lnSpc>
              <a:buFont typeface="Arial" panose="020B0604020202020204" pitchFamily="34" charset="0"/>
              <a:buNone/>
            </a:pPr>
            <a:r>
              <a:rPr lang="zh-CN" altLang="en-US" sz="4800">
                <a:solidFill>
                  <a:srgbClr val="FF3300"/>
                </a:solidFill>
                <a:latin typeface="黑体" panose="02010609060101010101" pitchFamily="49" charset="-122"/>
                <a:ea typeface="黑体" panose="02010609060101010101" pitchFamily="49" charset="-122"/>
              </a:rPr>
              <a:t>三、中兽药研发方向</a:t>
            </a:r>
          </a:p>
        </p:txBody>
      </p:sp>
      <p:grpSp>
        <p:nvGrpSpPr>
          <p:cNvPr id="135172" name="组合 169992"/>
          <p:cNvGrpSpPr/>
          <p:nvPr/>
        </p:nvGrpSpPr>
        <p:grpSpPr bwMode="auto">
          <a:xfrm>
            <a:off x="323850" y="1773238"/>
            <a:ext cx="8820150" cy="319087"/>
            <a:chOff x="0" y="0"/>
            <a:chExt cx="4656" cy="201"/>
          </a:xfrm>
        </p:grpSpPr>
        <p:sp>
          <p:nvSpPr>
            <p:cNvPr id="135174" name="圆角矩形 169993"/>
            <p:cNvSpPr>
              <a:spLocks noChangeArrowheads="1"/>
            </p:cNvSpPr>
            <p:nvPr/>
          </p:nvSpPr>
          <p:spPr bwMode="auto">
            <a:xfrm>
              <a:off x="240" y="0"/>
              <a:ext cx="4416" cy="200"/>
            </a:xfrm>
            <a:prstGeom prst="roundRect">
              <a:avLst>
                <a:gd name="adj" fmla="val 0"/>
              </a:avLst>
            </a:prstGeom>
            <a:solidFill>
              <a:schemeClr val="hlink"/>
            </a:solidFill>
            <a:ln w="9525">
              <a:noFill/>
              <a:round/>
            </a:ln>
          </p:spPr>
          <p:txBody>
            <a:bodyPr/>
            <a:lstStyle/>
            <a:p>
              <a:pPr>
                <a:buFont typeface="Arial" panose="020B0604020202020204" pitchFamily="34" charset="0"/>
                <a:buNone/>
              </a:pPr>
              <a:endParaRPr lang="zh-CN" altLang="en-US" sz="2800"/>
            </a:p>
          </p:txBody>
        </p:sp>
        <p:sp>
          <p:nvSpPr>
            <p:cNvPr id="135175" name="流程图: 延期 169994"/>
            <p:cNvSpPr>
              <a:spLocks noChangeArrowheads="1"/>
            </p:cNvSpPr>
            <p:nvPr/>
          </p:nvSpPr>
          <p:spPr bwMode="auto">
            <a:xfrm flipH="1">
              <a:off x="0" y="0"/>
              <a:ext cx="248" cy="201"/>
            </a:xfrm>
            <a:prstGeom prst="flowChartDelay">
              <a:avLst/>
            </a:prstGeom>
            <a:solidFill>
              <a:schemeClr val="hlink"/>
            </a:solidFill>
            <a:ln w="9525">
              <a:noFill/>
              <a:miter lim="800000"/>
            </a:ln>
          </p:spPr>
          <p:txBody>
            <a:bodyPr/>
            <a:lstStyle/>
            <a:p>
              <a:pPr>
                <a:buFont typeface="Arial" panose="020B0604020202020204" pitchFamily="34" charset="0"/>
                <a:buNone/>
              </a:pPr>
              <a:endParaRPr lang="zh-CN" altLang="en-US" sz="2800"/>
            </a:p>
          </p:txBody>
        </p:sp>
      </p:grpSp>
      <p:sp>
        <p:nvSpPr>
          <p:cNvPr id="135173" name="日期占位符 1"/>
          <p:cNvSpPr>
            <a:spLocks noGrp="1"/>
          </p:cNvSpPr>
          <p:nvPr>
            <p:ph type="dt" sz="quarter" idx="10"/>
          </p:nvPr>
        </p:nvSpPr>
        <p:spPr bwMode="auto">
          <a:noFill/>
          <a:ln>
            <a:miter lim="800000"/>
          </a:ln>
        </p:spPr>
        <p:txBody>
          <a:bodyPr vert="horz" numCol="1" anchorCtr="0" compatLnSpc="1"/>
          <a:lstStyle/>
          <a:p>
            <a:pPr>
              <a:buFont typeface="Arial" panose="020B0604020202020204" pitchFamily="34" charset="0"/>
              <a:buNone/>
            </a:pPr>
            <a:fld id="{F8268B01-FCC4-4653-822C-BB2F4C95284B}" type="datetime1">
              <a:rPr lang="zh-CN" altLang="en-US" smtClean="0">
                <a:latin typeface="Arial" panose="020B0604020202020204" pitchFamily="34" charset="0"/>
                <a:ea typeface="宋体" panose="02010600030101010101" pitchFamily="2" charset="-122"/>
              </a:rPr>
              <a:t>2020/7/9</a:t>
            </a:fld>
            <a:endParaRPr lang="en-US" altLang="zh-CN" smtClean="0">
              <a:latin typeface="Arial" panose="020B0604020202020204" pitchFamily="34" charset="0"/>
              <a:ea typeface="宋体"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5" name="文本框 238594"/>
          <p:cNvSpPr txBox="1">
            <a:spLocks noChangeArrowheads="1"/>
          </p:cNvSpPr>
          <p:nvPr/>
        </p:nvSpPr>
        <p:spPr bwMode="auto">
          <a:xfrm>
            <a:off x="611188" y="2276475"/>
            <a:ext cx="7921625" cy="3567113"/>
          </a:xfrm>
          <a:prstGeom prst="rect">
            <a:avLst/>
          </a:prstGeom>
          <a:noFill/>
          <a:ln w="38100">
            <a:solidFill>
              <a:srgbClr val="008000"/>
            </a:solidFill>
            <a:miter lim="800000"/>
          </a:ln>
        </p:spPr>
        <p:txBody>
          <a:bodyPr>
            <a:spAutoFit/>
          </a:bodyPr>
          <a:lstStyle/>
          <a:p>
            <a:pPr eaLnBrk="0" hangingPunct="0">
              <a:lnSpc>
                <a:spcPct val="120000"/>
              </a:lnSpc>
              <a:spcBef>
                <a:spcPct val="50000"/>
              </a:spcBef>
              <a:buFont typeface="Arial" panose="020B0604020202020204" pitchFamily="34" charset="0"/>
              <a:buNone/>
            </a:pPr>
            <a:r>
              <a:rPr lang="zh-CN" altLang="en-US">
                <a:solidFill>
                  <a:schemeClr val="hlink"/>
                </a:solidFill>
              </a:rPr>
              <a:t>保健和预防的区别与联系？</a:t>
            </a:r>
          </a:p>
          <a:p>
            <a:pPr eaLnBrk="0" hangingPunct="0">
              <a:lnSpc>
                <a:spcPct val="120000"/>
              </a:lnSpc>
              <a:spcBef>
                <a:spcPct val="50000"/>
              </a:spcBef>
              <a:buFont typeface="Arial" panose="020B0604020202020204" pitchFamily="34" charset="0"/>
              <a:buNone/>
            </a:pPr>
            <a:r>
              <a:rPr lang="zh-CN" altLang="en-US" sz="2800">
                <a:solidFill>
                  <a:schemeClr val="bg2"/>
                </a:solidFill>
                <a:latin typeface="宋体" panose="02010600030101010101" pitchFamily="2" charset="-122"/>
              </a:rPr>
              <a:t>预防与保健的</a:t>
            </a:r>
            <a:r>
              <a:rPr lang="zh-CN" altLang="en-US" sz="2800">
                <a:solidFill>
                  <a:srgbClr val="FF0000"/>
                </a:solidFill>
                <a:latin typeface="宋体" panose="02010600030101010101" pitchFamily="2" charset="-122"/>
              </a:rPr>
              <a:t>目的相同</a:t>
            </a:r>
            <a:r>
              <a:rPr lang="zh-CN" altLang="en-US" sz="2800">
                <a:solidFill>
                  <a:srgbClr val="0033CC"/>
                </a:solidFill>
                <a:latin typeface="宋体" panose="02010600030101010101" pitchFamily="2" charset="-122"/>
              </a:rPr>
              <a:t>，</a:t>
            </a:r>
            <a:r>
              <a:rPr lang="zh-CN" altLang="en-US" sz="2800">
                <a:solidFill>
                  <a:schemeClr val="bg2"/>
                </a:solidFill>
                <a:latin typeface="宋体" panose="02010600030101010101" pitchFamily="2" charset="-122"/>
              </a:rPr>
              <a:t>均是在疾病还没有发生的前提下，防治疾病的发生。但预防与保健</a:t>
            </a:r>
            <a:r>
              <a:rPr lang="zh-CN" altLang="en-US" sz="2800">
                <a:solidFill>
                  <a:srgbClr val="FF0000"/>
                </a:solidFill>
                <a:latin typeface="宋体" panose="02010600030101010101" pitchFamily="2" charset="-122"/>
              </a:rPr>
              <a:t>实现的途径不同</a:t>
            </a:r>
            <a:r>
              <a:rPr lang="zh-CN" altLang="en-US" sz="2800">
                <a:solidFill>
                  <a:srgbClr val="0033CC"/>
                </a:solidFill>
                <a:latin typeface="宋体" panose="02010600030101010101" pitchFamily="2" charset="-122"/>
              </a:rPr>
              <a:t>，</a:t>
            </a:r>
            <a:r>
              <a:rPr lang="zh-CN" altLang="en-US" sz="2800">
                <a:solidFill>
                  <a:schemeClr val="bg2"/>
                </a:solidFill>
                <a:latin typeface="宋体" panose="02010600030101010101" pitchFamily="2" charset="-122"/>
              </a:rPr>
              <a:t>预防针对的是病原，保健针对的是机体。 即中药的预防功效通过“祛邪”实现，中药的保健作用通过“扶正”实现 。</a:t>
            </a:r>
          </a:p>
        </p:txBody>
      </p:sp>
      <p:sp>
        <p:nvSpPr>
          <p:cNvPr id="136194" name="矩形 238595"/>
          <p:cNvSpPr>
            <a:spLocks noChangeArrowheads="1"/>
          </p:cNvSpPr>
          <p:nvPr/>
        </p:nvSpPr>
        <p:spPr bwMode="auto">
          <a:xfrm>
            <a:off x="468313" y="908050"/>
            <a:ext cx="8413750" cy="785813"/>
          </a:xfrm>
          <a:prstGeom prst="rect">
            <a:avLst/>
          </a:prstGeom>
          <a:solidFill>
            <a:srgbClr val="FFFFFF"/>
          </a:solidFill>
          <a:ln w="9525">
            <a:noFill/>
            <a:miter lim="800000"/>
          </a:ln>
        </p:spPr>
        <p:txBody>
          <a:bodyPr/>
          <a:lstStyle/>
          <a:p>
            <a:pPr algn="ctr">
              <a:lnSpc>
                <a:spcPct val="85000"/>
              </a:lnSpc>
              <a:buFont typeface="Arial" panose="020B0604020202020204" pitchFamily="34" charset="0"/>
              <a:buNone/>
            </a:pPr>
            <a:r>
              <a:rPr lang="zh-CN" altLang="en-US" sz="4000">
                <a:solidFill>
                  <a:srgbClr val="FF3300"/>
                </a:solidFill>
                <a:latin typeface="Arial Narrow" panose="020B0606020202030204" pitchFamily="34" charset="0"/>
              </a:rPr>
              <a:t>（一）用于畜禽的保健、预防和治疗</a:t>
            </a:r>
          </a:p>
        </p:txBody>
      </p:sp>
      <p:grpSp>
        <p:nvGrpSpPr>
          <p:cNvPr id="136195" name="组合 238596"/>
          <p:cNvGrpSpPr/>
          <p:nvPr/>
        </p:nvGrpSpPr>
        <p:grpSpPr bwMode="auto">
          <a:xfrm>
            <a:off x="323850" y="1773238"/>
            <a:ext cx="8820150" cy="319087"/>
            <a:chOff x="0" y="0"/>
            <a:chExt cx="4656" cy="201"/>
          </a:xfrm>
        </p:grpSpPr>
        <p:sp>
          <p:nvSpPr>
            <p:cNvPr id="136198" name="圆角矩形 238597"/>
            <p:cNvSpPr>
              <a:spLocks noChangeArrowheads="1"/>
            </p:cNvSpPr>
            <p:nvPr/>
          </p:nvSpPr>
          <p:spPr bwMode="auto">
            <a:xfrm>
              <a:off x="240" y="0"/>
              <a:ext cx="4416" cy="200"/>
            </a:xfrm>
            <a:prstGeom prst="roundRect">
              <a:avLst>
                <a:gd name="adj" fmla="val 0"/>
              </a:avLst>
            </a:prstGeom>
            <a:solidFill>
              <a:schemeClr val="hlink"/>
            </a:solidFill>
            <a:ln w="9525">
              <a:noFill/>
              <a:round/>
            </a:ln>
          </p:spPr>
          <p:txBody>
            <a:bodyPr/>
            <a:lstStyle/>
            <a:p>
              <a:pPr>
                <a:buFont typeface="Arial" panose="020B0604020202020204" pitchFamily="34" charset="0"/>
                <a:buNone/>
              </a:pPr>
              <a:endParaRPr lang="zh-CN" altLang="en-US" sz="2800"/>
            </a:p>
          </p:txBody>
        </p:sp>
        <p:sp>
          <p:nvSpPr>
            <p:cNvPr id="136199" name="流程图: 延期 238598"/>
            <p:cNvSpPr>
              <a:spLocks noChangeArrowheads="1"/>
            </p:cNvSpPr>
            <p:nvPr/>
          </p:nvSpPr>
          <p:spPr bwMode="auto">
            <a:xfrm flipH="1">
              <a:off x="0" y="0"/>
              <a:ext cx="248" cy="201"/>
            </a:xfrm>
            <a:prstGeom prst="flowChartDelay">
              <a:avLst/>
            </a:prstGeom>
            <a:solidFill>
              <a:schemeClr val="hlink"/>
            </a:solidFill>
            <a:ln w="9525">
              <a:noFill/>
              <a:miter lim="800000"/>
            </a:ln>
          </p:spPr>
          <p:txBody>
            <a:bodyPr/>
            <a:lstStyle/>
            <a:p>
              <a:pPr>
                <a:buFont typeface="Arial" panose="020B0604020202020204" pitchFamily="34" charset="0"/>
                <a:buNone/>
              </a:pPr>
              <a:endParaRPr lang="zh-CN" altLang="en-US" sz="2800"/>
            </a:p>
          </p:txBody>
        </p:sp>
      </p:grpSp>
      <p:pic>
        <p:nvPicPr>
          <p:cNvPr id="136196" name="图片 238593" descr="校徽 正式2"/>
          <p:cNvPicPr>
            <a:picLocks noChangeAspect="1"/>
          </p:cNvPicPr>
          <p:nvPr/>
        </p:nvPicPr>
        <p:blipFill>
          <a:blip r:embed="rId2"/>
          <a:srcRect/>
          <a:stretch>
            <a:fillRect/>
          </a:stretch>
        </p:blipFill>
        <p:spPr bwMode="auto">
          <a:xfrm>
            <a:off x="250825" y="188913"/>
            <a:ext cx="827088" cy="827087"/>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85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矩形 240641"/>
          <p:cNvSpPr>
            <a:spLocks noChangeArrowheads="1"/>
          </p:cNvSpPr>
          <p:nvPr/>
        </p:nvSpPr>
        <p:spPr bwMode="auto">
          <a:xfrm>
            <a:off x="1258888" y="3357563"/>
            <a:ext cx="7885112" cy="71437"/>
          </a:xfrm>
          <a:prstGeom prst="rect">
            <a:avLst/>
          </a:prstGeom>
          <a:solidFill>
            <a:schemeClr val="hlink"/>
          </a:solidFill>
          <a:ln w="9525">
            <a:solidFill>
              <a:schemeClr val="tx1"/>
            </a:solidFill>
            <a:miter lim="800000"/>
          </a:ln>
        </p:spPr>
        <p:txBody>
          <a:bodyPr/>
          <a:lstStyle/>
          <a:p>
            <a:pPr>
              <a:buFont typeface="Arial" panose="020B0604020202020204" pitchFamily="34" charset="0"/>
              <a:buNone/>
            </a:pPr>
            <a:endParaRPr lang="zh-CN" altLang="en-US" sz="2800"/>
          </a:p>
        </p:txBody>
      </p:sp>
      <p:sp>
        <p:nvSpPr>
          <p:cNvPr id="137218" name="矩形 240642"/>
          <p:cNvSpPr>
            <a:spLocks noChangeArrowheads="1"/>
          </p:cNvSpPr>
          <p:nvPr/>
        </p:nvSpPr>
        <p:spPr bwMode="auto">
          <a:xfrm>
            <a:off x="1116013" y="549275"/>
            <a:ext cx="2376487" cy="720725"/>
          </a:xfrm>
          <a:prstGeom prst="rect">
            <a:avLst/>
          </a:prstGeom>
          <a:solidFill>
            <a:srgbClr val="FF0000"/>
          </a:solidFill>
          <a:ln w="9525">
            <a:solidFill>
              <a:schemeClr val="tx1"/>
            </a:solidFill>
            <a:miter lim="800000"/>
          </a:ln>
        </p:spPr>
        <p:txBody>
          <a:bodyPr wrap="none" anchor="ctr"/>
          <a:lstStyle/>
          <a:p>
            <a:pPr algn="ctr">
              <a:buFont typeface="Arial" panose="020B0604020202020204" pitchFamily="34" charset="0"/>
              <a:buNone/>
            </a:pPr>
            <a:r>
              <a:rPr lang="zh-CN" altLang="en-US" sz="2800">
                <a:latin typeface="Times New Roman" panose="02020603050405020304" pitchFamily="18" charset="0"/>
                <a:ea typeface="黑体" panose="02010609060101010101" pitchFamily="49" charset="-122"/>
              </a:rPr>
              <a:t>健康状态</a:t>
            </a:r>
          </a:p>
        </p:txBody>
      </p:sp>
      <p:sp>
        <p:nvSpPr>
          <p:cNvPr id="137219" name="矩形 240643"/>
          <p:cNvSpPr>
            <a:spLocks noChangeArrowheads="1"/>
          </p:cNvSpPr>
          <p:nvPr/>
        </p:nvSpPr>
        <p:spPr bwMode="auto">
          <a:xfrm>
            <a:off x="1042988" y="1484313"/>
            <a:ext cx="2449512" cy="720725"/>
          </a:xfrm>
          <a:prstGeom prst="rect">
            <a:avLst/>
          </a:prstGeom>
          <a:solidFill>
            <a:srgbClr val="993300"/>
          </a:solidFill>
          <a:ln w="9525">
            <a:solidFill>
              <a:schemeClr val="tx1"/>
            </a:solidFill>
            <a:miter lim="800000"/>
          </a:ln>
        </p:spPr>
        <p:txBody>
          <a:bodyPr wrap="none" anchor="ctr"/>
          <a:lstStyle/>
          <a:p>
            <a:pPr algn="ctr">
              <a:buFont typeface="Arial" panose="020B0604020202020204" pitchFamily="34" charset="0"/>
              <a:buNone/>
            </a:pPr>
            <a:r>
              <a:rPr lang="zh-CN" altLang="en-US" sz="2800">
                <a:latin typeface="Times New Roman" panose="02020603050405020304" pitchFamily="18" charset="0"/>
                <a:ea typeface="黑体" panose="02010609060101010101" pitchFamily="49" charset="-122"/>
              </a:rPr>
              <a:t>亚健康状态</a:t>
            </a:r>
          </a:p>
        </p:txBody>
      </p:sp>
      <p:sp>
        <p:nvSpPr>
          <p:cNvPr id="137220" name="矩形 240644"/>
          <p:cNvSpPr>
            <a:spLocks noChangeArrowheads="1"/>
          </p:cNvSpPr>
          <p:nvPr/>
        </p:nvSpPr>
        <p:spPr bwMode="auto">
          <a:xfrm>
            <a:off x="1116013" y="2420938"/>
            <a:ext cx="2376487" cy="720725"/>
          </a:xfrm>
          <a:prstGeom prst="rect">
            <a:avLst/>
          </a:prstGeom>
          <a:solidFill>
            <a:srgbClr val="800000"/>
          </a:solidFill>
          <a:ln w="9525">
            <a:solidFill>
              <a:schemeClr val="tx1"/>
            </a:solidFill>
            <a:miter lim="800000"/>
          </a:ln>
        </p:spPr>
        <p:txBody>
          <a:bodyPr wrap="none" anchor="ctr"/>
          <a:lstStyle/>
          <a:p>
            <a:pPr algn="ctr">
              <a:buFont typeface="Arial" panose="020B0604020202020204" pitchFamily="34" charset="0"/>
              <a:buNone/>
            </a:pPr>
            <a:r>
              <a:rPr lang="zh-CN" altLang="en-US" sz="2800">
                <a:latin typeface="Times New Roman" panose="02020603050405020304" pitchFamily="18" charset="0"/>
                <a:ea typeface="黑体" panose="02010609060101010101" pitchFamily="49" charset="-122"/>
              </a:rPr>
              <a:t>亚临床状态</a:t>
            </a:r>
          </a:p>
        </p:txBody>
      </p:sp>
      <p:sp>
        <p:nvSpPr>
          <p:cNvPr id="137221" name="矩形 240645"/>
          <p:cNvSpPr>
            <a:spLocks noChangeArrowheads="1"/>
          </p:cNvSpPr>
          <p:nvPr/>
        </p:nvSpPr>
        <p:spPr bwMode="auto">
          <a:xfrm>
            <a:off x="1116013" y="3789363"/>
            <a:ext cx="2449512" cy="720725"/>
          </a:xfrm>
          <a:prstGeom prst="rect">
            <a:avLst/>
          </a:prstGeom>
          <a:solidFill>
            <a:srgbClr val="000000"/>
          </a:solidFill>
          <a:ln w="9525">
            <a:solidFill>
              <a:schemeClr val="tx1"/>
            </a:solidFill>
            <a:miter lim="800000"/>
          </a:ln>
        </p:spPr>
        <p:txBody>
          <a:bodyPr wrap="none" anchor="ctr"/>
          <a:lstStyle/>
          <a:p>
            <a:pPr algn="ctr">
              <a:buFont typeface="Arial" panose="020B0604020202020204" pitchFamily="34" charset="0"/>
              <a:buNone/>
            </a:pPr>
            <a:r>
              <a:rPr lang="zh-CN" altLang="en-US" sz="2800">
                <a:latin typeface="Times New Roman" panose="02020603050405020304" pitchFamily="18" charset="0"/>
                <a:ea typeface="黑体" panose="02010609060101010101" pitchFamily="49" charset="-122"/>
              </a:rPr>
              <a:t>临床状态</a:t>
            </a:r>
          </a:p>
        </p:txBody>
      </p:sp>
      <p:sp>
        <p:nvSpPr>
          <p:cNvPr id="137222" name="流程图: 终止 240646"/>
          <p:cNvSpPr>
            <a:spLocks noChangeArrowheads="1"/>
          </p:cNvSpPr>
          <p:nvPr/>
        </p:nvSpPr>
        <p:spPr bwMode="auto">
          <a:xfrm>
            <a:off x="4427538" y="1628775"/>
            <a:ext cx="1871662" cy="434975"/>
          </a:xfrm>
          <a:prstGeom prst="flowChartTerminator">
            <a:avLst/>
          </a:prstGeom>
          <a:solidFill>
            <a:srgbClr val="993300"/>
          </a:solidFill>
          <a:ln w="9525">
            <a:solidFill>
              <a:schemeClr val="tx1"/>
            </a:solidFill>
            <a:miter lim="800000"/>
          </a:ln>
        </p:spPr>
        <p:txBody>
          <a:bodyPr wrap="none" anchor="ctr"/>
          <a:lstStyle/>
          <a:p>
            <a:pPr algn="ctr">
              <a:buFont typeface="Arial" panose="020B0604020202020204" pitchFamily="34" charset="0"/>
              <a:buNone/>
            </a:pPr>
            <a:r>
              <a:rPr lang="zh-CN" altLang="en-US" sz="2800">
                <a:latin typeface="Times New Roman" panose="02020603050405020304" pitchFamily="18" charset="0"/>
                <a:ea typeface="楷体_GB2312"/>
                <a:cs typeface="楷体_GB2312"/>
              </a:rPr>
              <a:t>易感期</a:t>
            </a:r>
          </a:p>
        </p:txBody>
      </p:sp>
      <p:grpSp>
        <p:nvGrpSpPr>
          <p:cNvPr id="137223" name="组合 240647"/>
          <p:cNvGrpSpPr/>
          <p:nvPr/>
        </p:nvGrpSpPr>
        <p:grpSpPr bwMode="auto">
          <a:xfrm>
            <a:off x="3419475" y="981075"/>
            <a:ext cx="431800" cy="863600"/>
            <a:chOff x="0" y="0"/>
            <a:chExt cx="272" cy="544"/>
          </a:xfrm>
        </p:grpSpPr>
        <p:sp>
          <p:nvSpPr>
            <p:cNvPr id="137252" name="直接连接符 240648"/>
            <p:cNvSpPr>
              <a:spLocks noChangeShapeType="1"/>
            </p:cNvSpPr>
            <p:nvPr/>
          </p:nvSpPr>
          <p:spPr bwMode="auto">
            <a:xfrm>
              <a:off x="0" y="0"/>
              <a:ext cx="272" cy="0"/>
            </a:xfrm>
            <a:prstGeom prst="line">
              <a:avLst/>
            </a:prstGeom>
            <a:noFill/>
            <a:ln w="76200">
              <a:solidFill>
                <a:srgbClr val="FF0000"/>
              </a:solidFill>
              <a:round/>
            </a:ln>
          </p:spPr>
          <p:txBody>
            <a:bodyPr/>
            <a:lstStyle/>
            <a:p>
              <a:endParaRPr lang="zh-CN" altLang="en-US"/>
            </a:p>
          </p:txBody>
        </p:sp>
        <p:sp>
          <p:nvSpPr>
            <p:cNvPr id="137253" name="直接连接符 240649"/>
            <p:cNvSpPr>
              <a:spLocks noChangeShapeType="1"/>
            </p:cNvSpPr>
            <p:nvPr/>
          </p:nvSpPr>
          <p:spPr bwMode="auto">
            <a:xfrm>
              <a:off x="272" y="0"/>
              <a:ext cx="0" cy="544"/>
            </a:xfrm>
            <a:prstGeom prst="line">
              <a:avLst/>
            </a:prstGeom>
            <a:noFill/>
            <a:ln w="76200">
              <a:solidFill>
                <a:srgbClr val="FF0000"/>
              </a:solidFill>
              <a:round/>
              <a:tailEnd type="triangle" w="med" len="med"/>
            </a:ln>
          </p:spPr>
          <p:txBody>
            <a:bodyPr/>
            <a:lstStyle/>
            <a:p>
              <a:endParaRPr lang="zh-CN" altLang="en-US"/>
            </a:p>
          </p:txBody>
        </p:sp>
      </p:grpSp>
      <p:sp>
        <p:nvSpPr>
          <p:cNvPr id="137224" name="直接连接符 240650"/>
          <p:cNvSpPr>
            <a:spLocks noChangeShapeType="1"/>
          </p:cNvSpPr>
          <p:nvPr/>
        </p:nvSpPr>
        <p:spPr bwMode="auto">
          <a:xfrm>
            <a:off x="3492500" y="1844675"/>
            <a:ext cx="935038" cy="0"/>
          </a:xfrm>
          <a:prstGeom prst="line">
            <a:avLst/>
          </a:prstGeom>
          <a:noFill/>
          <a:ln w="76200">
            <a:solidFill>
              <a:schemeClr val="hlink"/>
            </a:solidFill>
            <a:round/>
            <a:tailEnd type="triangle" w="med" len="med"/>
          </a:ln>
        </p:spPr>
        <p:txBody>
          <a:bodyPr/>
          <a:lstStyle/>
          <a:p>
            <a:endParaRPr lang="zh-CN" altLang="en-US"/>
          </a:p>
        </p:txBody>
      </p:sp>
      <p:sp>
        <p:nvSpPr>
          <p:cNvPr id="137225" name="流程图: 终止 240651"/>
          <p:cNvSpPr>
            <a:spLocks noChangeArrowheads="1"/>
          </p:cNvSpPr>
          <p:nvPr/>
        </p:nvSpPr>
        <p:spPr bwMode="auto">
          <a:xfrm>
            <a:off x="4427538" y="2492375"/>
            <a:ext cx="1871662" cy="434975"/>
          </a:xfrm>
          <a:prstGeom prst="flowChartTerminator">
            <a:avLst/>
          </a:prstGeom>
          <a:solidFill>
            <a:srgbClr val="993300"/>
          </a:solidFill>
          <a:ln w="9525">
            <a:solidFill>
              <a:schemeClr val="tx1"/>
            </a:solidFill>
            <a:miter lim="800000"/>
          </a:ln>
        </p:spPr>
        <p:txBody>
          <a:bodyPr wrap="none" anchor="ctr"/>
          <a:lstStyle/>
          <a:p>
            <a:pPr algn="ctr">
              <a:buFont typeface="Arial" panose="020B0604020202020204" pitchFamily="34" charset="0"/>
              <a:buNone/>
            </a:pPr>
            <a:r>
              <a:rPr lang="zh-CN" altLang="en-US" sz="2800">
                <a:latin typeface="Times New Roman" panose="02020603050405020304" pitchFamily="18" charset="0"/>
                <a:ea typeface="楷体_GB2312"/>
                <a:cs typeface="楷体_GB2312"/>
              </a:rPr>
              <a:t>潜伏期</a:t>
            </a:r>
          </a:p>
        </p:txBody>
      </p:sp>
      <p:sp>
        <p:nvSpPr>
          <p:cNvPr id="137226" name="直接连接符 240652"/>
          <p:cNvSpPr>
            <a:spLocks noChangeShapeType="1"/>
          </p:cNvSpPr>
          <p:nvPr/>
        </p:nvSpPr>
        <p:spPr bwMode="auto">
          <a:xfrm>
            <a:off x="3492500" y="2708275"/>
            <a:ext cx="935038" cy="0"/>
          </a:xfrm>
          <a:prstGeom prst="line">
            <a:avLst/>
          </a:prstGeom>
          <a:noFill/>
          <a:ln w="76200">
            <a:solidFill>
              <a:schemeClr val="hlink"/>
            </a:solidFill>
            <a:round/>
            <a:tailEnd type="triangle" w="med" len="med"/>
          </a:ln>
        </p:spPr>
        <p:txBody>
          <a:bodyPr/>
          <a:lstStyle/>
          <a:p>
            <a:endParaRPr lang="zh-CN" altLang="en-US"/>
          </a:p>
        </p:txBody>
      </p:sp>
      <p:sp>
        <p:nvSpPr>
          <p:cNvPr id="137227" name="流程图: 终止 240653"/>
          <p:cNvSpPr>
            <a:spLocks noChangeArrowheads="1"/>
          </p:cNvSpPr>
          <p:nvPr/>
        </p:nvSpPr>
        <p:spPr bwMode="auto">
          <a:xfrm>
            <a:off x="4427538" y="3933825"/>
            <a:ext cx="1871662" cy="434975"/>
          </a:xfrm>
          <a:prstGeom prst="flowChartTerminator">
            <a:avLst/>
          </a:prstGeom>
          <a:solidFill>
            <a:srgbClr val="993300"/>
          </a:solidFill>
          <a:ln w="9525">
            <a:solidFill>
              <a:schemeClr val="tx1"/>
            </a:solidFill>
            <a:miter lim="800000"/>
          </a:ln>
        </p:spPr>
        <p:txBody>
          <a:bodyPr wrap="none" anchor="ctr"/>
          <a:lstStyle/>
          <a:p>
            <a:pPr algn="ctr">
              <a:buFont typeface="Arial" panose="020B0604020202020204" pitchFamily="34" charset="0"/>
              <a:buNone/>
            </a:pPr>
            <a:r>
              <a:rPr lang="zh-CN" altLang="en-US" sz="2800">
                <a:latin typeface="Times New Roman" panose="02020603050405020304" pitchFamily="18" charset="0"/>
                <a:ea typeface="楷体_GB2312"/>
                <a:cs typeface="楷体_GB2312"/>
              </a:rPr>
              <a:t>早期（卫）</a:t>
            </a:r>
          </a:p>
        </p:txBody>
      </p:sp>
      <p:sp>
        <p:nvSpPr>
          <p:cNvPr id="137228" name="流程图: 终止 240654"/>
          <p:cNvSpPr>
            <a:spLocks noChangeArrowheads="1"/>
          </p:cNvSpPr>
          <p:nvPr/>
        </p:nvSpPr>
        <p:spPr bwMode="auto">
          <a:xfrm>
            <a:off x="4427538" y="4797425"/>
            <a:ext cx="1871662" cy="434975"/>
          </a:xfrm>
          <a:prstGeom prst="flowChartTerminator">
            <a:avLst/>
          </a:prstGeom>
          <a:solidFill>
            <a:srgbClr val="993300"/>
          </a:solidFill>
          <a:ln w="9525">
            <a:solidFill>
              <a:schemeClr val="tx1"/>
            </a:solidFill>
            <a:miter lim="800000"/>
          </a:ln>
        </p:spPr>
        <p:txBody>
          <a:bodyPr wrap="none" anchor="ctr"/>
          <a:lstStyle/>
          <a:p>
            <a:pPr algn="ctr">
              <a:buFont typeface="Arial" panose="020B0604020202020204" pitchFamily="34" charset="0"/>
              <a:buNone/>
            </a:pPr>
            <a:r>
              <a:rPr lang="zh-CN" altLang="en-US" sz="2800">
                <a:latin typeface="Times New Roman" panose="02020603050405020304" pitchFamily="18" charset="0"/>
                <a:ea typeface="楷体_GB2312"/>
                <a:cs typeface="楷体_GB2312"/>
              </a:rPr>
              <a:t>中期（气）</a:t>
            </a:r>
          </a:p>
        </p:txBody>
      </p:sp>
      <p:sp>
        <p:nvSpPr>
          <p:cNvPr id="137229" name="流程图: 终止 240655"/>
          <p:cNvSpPr>
            <a:spLocks noChangeArrowheads="1"/>
          </p:cNvSpPr>
          <p:nvPr/>
        </p:nvSpPr>
        <p:spPr bwMode="auto">
          <a:xfrm>
            <a:off x="4427538" y="5805488"/>
            <a:ext cx="1871662" cy="434975"/>
          </a:xfrm>
          <a:prstGeom prst="flowChartTerminator">
            <a:avLst/>
          </a:prstGeom>
          <a:solidFill>
            <a:srgbClr val="993300"/>
          </a:solidFill>
          <a:ln w="9525">
            <a:solidFill>
              <a:schemeClr val="tx1"/>
            </a:solidFill>
            <a:miter lim="800000"/>
          </a:ln>
        </p:spPr>
        <p:txBody>
          <a:bodyPr wrap="none" anchor="ctr"/>
          <a:lstStyle/>
          <a:p>
            <a:pPr algn="ctr">
              <a:buFont typeface="Arial" panose="020B0604020202020204" pitchFamily="34" charset="0"/>
              <a:buNone/>
            </a:pPr>
            <a:r>
              <a:rPr lang="zh-CN" altLang="en-US" sz="2800">
                <a:latin typeface="Times New Roman" panose="02020603050405020304" pitchFamily="18" charset="0"/>
                <a:ea typeface="楷体_GB2312"/>
                <a:cs typeface="楷体_GB2312"/>
              </a:rPr>
              <a:t>晚期</a:t>
            </a:r>
            <a:r>
              <a:rPr lang="en-US" altLang="zh-CN" sz="2800">
                <a:latin typeface="Times New Roman" panose="02020603050405020304" pitchFamily="18" charset="0"/>
                <a:ea typeface="楷体_GB2312"/>
                <a:cs typeface="楷体_GB2312"/>
              </a:rPr>
              <a:t>(</a:t>
            </a:r>
            <a:r>
              <a:rPr lang="zh-CN" altLang="en-US" sz="2800">
                <a:latin typeface="Times New Roman" panose="02020603050405020304" pitchFamily="18" charset="0"/>
                <a:ea typeface="楷体_GB2312"/>
                <a:cs typeface="楷体_GB2312"/>
              </a:rPr>
              <a:t>营血</a:t>
            </a:r>
            <a:r>
              <a:rPr lang="en-US" altLang="zh-CN" sz="2800">
                <a:latin typeface="Times New Roman" panose="02020603050405020304" pitchFamily="18" charset="0"/>
                <a:ea typeface="楷体_GB2312"/>
                <a:cs typeface="楷体_GB2312"/>
              </a:rPr>
              <a:t>)</a:t>
            </a:r>
          </a:p>
        </p:txBody>
      </p:sp>
      <p:grpSp>
        <p:nvGrpSpPr>
          <p:cNvPr id="137230" name="组合 240656"/>
          <p:cNvGrpSpPr/>
          <p:nvPr/>
        </p:nvGrpSpPr>
        <p:grpSpPr bwMode="auto">
          <a:xfrm>
            <a:off x="3509963" y="4124325"/>
            <a:ext cx="935037" cy="1897063"/>
            <a:chOff x="0" y="0"/>
            <a:chExt cx="589" cy="1195"/>
          </a:xfrm>
        </p:grpSpPr>
        <p:sp>
          <p:nvSpPr>
            <p:cNvPr id="137248" name="直接连接符 240657"/>
            <p:cNvSpPr>
              <a:spLocks noChangeShapeType="1"/>
            </p:cNvSpPr>
            <p:nvPr/>
          </p:nvSpPr>
          <p:spPr bwMode="auto">
            <a:xfrm>
              <a:off x="0" y="0"/>
              <a:ext cx="589" cy="0"/>
            </a:xfrm>
            <a:prstGeom prst="line">
              <a:avLst/>
            </a:prstGeom>
            <a:noFill/>
            <a:ln w="76200">
              <a:solidFill>
                <a:schemeClr val="hlink"/>
              </a:solidFill>
              <a:round/>
              <a:tailEnd type="triangle" w="med" len="med"/>
            </a:ln>
          </p:spPr>
          <p:txBody>
            <a:bodyPr/>
            <a:lstStyle/>
            <a:p>
              <a:endParaRPr lang="zh-CN" altLang="en-US"/>
            </a:p>
          </p:txBody>
        </p:sp>
        <p:sp>
          <p:nvSpPr>
            <p:cNvPr id="137249" name="直接连接符 240658"/>
            <p:cNvSpPr>
              <a:spLocks noChangeShapeType="1"/>
            </p:cNvSpPr>
            <p:nvPr/>
          </p:nvSpPr>
          <p:spPr bwMode="auto">
            <a:xfrm>
              <a:off x="170" y="16"/>
              <a:ext cx="0" cy="1179"/>
            </a:xfrm>
            <a:prstGeom prst="line">
              <a:avLst/>
            </a:prstGeom>
            <a:noFill/>
            <a:ln w="76200">
              <a:solidFill>
                <a:schemeClr val="hlink"/>
              </a:solidFill>
              <a:round/>
            </a:ln>
          </p:spPr>
          <p:txBody>
            <a:bodyPr/>
            <a:lstStyle/>
            <a:p>
              <a:endParaRPr lang="zh-CN" altLang="en-US"/>
            </a:p>
          </p:txBody>
        </p:sp>
        <p:sp>
          <p:nvSpPr>
            <p:cNvPr id="137250" name="直接连接符 240659"/>
            <p:cNvSpPr>
              <a:spLocks noChangeShapeType="1"/>
            </p:cNvSpPr>
            <p:nvPr/>
          </p:nvSpPr>
          <p:spPr bwMode="auto">
            <a:xfrm>
              <a:off x="170" y="560"/>
              <a:ext cx="408" cy="0"/>
            </a:xfrm>
            <a:prstGeom prst="line">
              <a:avLst/>
            </a:prstGeom>
            <a:noFill/>
            <a:ln w="76200">
              <a:solidFill>
                <a:schemeClr val="hlink"/>
              </a:solidFill>
              <a:round/>
              <a:tailEnd type="triangle" w="med" len="med"/>
            </a:ln>
          </p:spPr>
          <p:txBody>
            <a:bodyPr/>
            <a:lstStyle/>
            <a:p>
              <a:endParaRPr lang="zh-CN" altLang="en-US"/>
            </a:p>
          </p:txBody>
        </p:sp>
        <p:sp>
          <p:nvSpPr>
            <p:cNvPr id="137251" name="直接连接符 240660"/>
            <p:cNvSpPr>
              <a:spLocks noChangeShapeType="1"/>
            </p:cNvSpPr>
            <p:nvPr/>
          </p:nvSpPr>
          <p:spPr bwMode="auto">
            <a:xfrm>
              <a:off x="170" y="1195"/>
              <a:ext cx="408" cy="0"/>
            </a:xfrm>
            <a:prstGeom prst="line">
              <a:avLst/>
            </a:prstGeom>
            <a:noFill/>
            <a:ln w="76200">
              <a:solidFill>
                <a:schemeClr val="hlink"/>
              </a:solidFill>
              <a:round/>
              <a:tailEnd type="triangle" w="med" len="med"/>
            </a:ln>
          </p:spPr>
          <p:txBody>
            <a:bodyPr/>
            <a:lstStyle/>
            <a:p>
              <a:endParaRPr lang="zh-CN" altLang="en-US"/>
            </a:p>
          </p:txBody>
        </p:sp>
      </p:grpSp>
      <p:sp>
        <p:nvSpPr>
          <p:cNvPr id="137231" name="矩形 240661"/>
          <p:cNvSpPr>
            <a:spLocks noChangeArrowheads="1"/>
          </p:cNvSpPr>
          <p:nvPr/>
        </p:nvSpPr>
        <p:spPr bwMode="auto">
          <a:xfrm>
            <a:off x="179388" y="333375"/>
            <a:ext cx="792162" cy="6264275"/>
          </a:xfrm>
          <a:prstGeom prst="rect">
            <a:avLst/>
          </a:prstGeom>
          <a:noFill/>
          <a:ln w="38100">
            <a:solidFill>
              <a:schemeClr val="hlink"/>
            </a:solidFill>
            <a:miter lim="800000"/>
          </a:ln>
        </p:spPr>
        <p:txBody>
          <a:bodyPr wrap="none" anchor="ctr"/>
          <a:lstStyle/>
          <a:p>
            <a:pPr algn="ctr">
              <a:buFont typeface="Arial" panose="020B0604020202020204" pitchFamily="34" charset="0"/>
              <a:buNone/>
            </a:pPr>
            <a:r>
              <a:rPr lang="zh-CN" altLang="en-US" sz="4400">
                <a:solidFill>
                  <a:srgbClr val="FF0000"/>
                </a:solidFill>
                <a:latin typeface="Times New Roman" panose="02020603050405020304" pitchFamily="18" charset="0"/>
              </a:rPr>
              <a:t>保</a:t>
            </a:r>
          </a:p>
          <a:p>
            <a:pPr algn="ctr">
              <a:buFont typeface="Arial" panose="020B0604020202020204" pitchFamily="34" charset="0"/>
              <a:buNone/>
            </a:pPr>
            <a:r>
              <a:rPr lang="zh-CN" altLang="en-US" sz="4400">
                <a:solidFill>
                  <a:srgbClr val="FF0000"/>
                </a:solidFill>
                <a:latin typeface="Times New Roman" panose="02020603050405020304" pitchFamily="18" charset="0"/>
              </a:rPr>
              <a:t>健</a:t>
            </a:r>
          </a:p>
          <a:p>
            <a:pPr algn="ctr">
              <a:buFont typeface="Arial" panose="020B0604020202020204" pitchFamily="34" charset="0"/>
              <a:buNone/>
            </a:pPr>
            <a:r>
              <a:rPr lang="zh-CN" altLang="en-US" sz="2400">
                <a:solidFill>
                  <a:srgbClr val="FF0000"/>
                </a:solidFill>
                <a:latin typeface="Times New Roman" panose="02020603050405020304" pitchFamily="18" charset="0"/>
              </a:rPr>
              <a:t>、</a:t>
            </a:r>
          </a:p>
          <a:p>
            <a:pPr algn="ctr">
              <a:buFont typeface="Arial" panose="020B0604020202020204" pitchFamily="34" charset="0"/>
              <a:buNone/>
            </a:pPr>
            <a:r>
              <a:rPr lang="zh-CN" altLang="en-US" sz="4400">
                <a:solidFill>
                  <a:srgbClr val="FF0000"/>
                </a:solidFill>
                <a:latin typeface="Times New Roman" panose="02020603050405020304" pitchFamily="18" charset="0"/>
              </a:rPr>
              <a:t>预</a:t>
            </a:r>
          </a:p>
          <a:p>
            <a:pPr algn="ctr">
              <a:buFont typeface="Arial" panose="020B0604020202020204" pitchFamily="34" charset="0"/>
              <a:buNone/>
            </a:pPr>
            <a:r>
              <a:rPr lang="zh-CN" altLang="en-US" sz="4400">
                <a:solidFill>
                  <a:srgbClr val="FF0000"/>
                </a:solidFill>
                <a:latin typeface="Times New Roman" panose="02020603050405020304" pitchFamily="18" charset="0"/>
              </a:rPr>
              <a:t>防</a:t>
            </a:r>
          </a:p>
          <a:p>
            <a:pPr algn="ctr">
              <a:buFont typeface="Arial" panose="020B0604020202020204" pitchFamily="34" charset="0"/>
              <a:buNone/>
            </a:pPr>
            <a:r>
              <a:rPr lang="zh-CN" altLang="en-US" sz="4400">
                <a:solidFill>
                  <a:srgbClr val="FF0000"/>
                </a:solidFill>
                <a:latin typeface="Times New Roman" panose="02020603050405020304" pitchFamily="18" charset="0"/>
              </a:rPr>
              <a:t>与</a:t>
            </a:r>
          </a:p>
          <a:p>
            <a:pPr algn="ctr">
              <a:buFont typeface="Arial" panose="020B0604020202020204" pitchFamily="34" charset="0"/>
              <a:buNone/>
            </a:pPr>
            <a:r>
              <a:rPr lang="zh-CN" altLang="en-US" sz="4400">
                <a:solidFill>
                  <a:srgbClr val="FF0000"/>
                </a:solidFill>
                <a:latin typeface="Times New Roman" panose="02020603050405020304" pitchFamily="18" charset="0"/>
              </a:rPr>
              <a:t>治</a:t>
            </a:r>
          </a:p>
          <a:p>
            <a:pPr algn="ctr">
              <a:buFont typeface="Arial" panose="020B0604020202020204" pitchFamily="34" charset="0"/>
              <a:buNone/>
            </a:pPr>
            <a:r>
              <a:rPr lang="zh-CN" altLang="en-US" sz="4400">
                <a:solidFill>
                  <a:srgbClr val="FF0000"/>
                </a:solidFill>
                <a:latin typeface="Times New Roman" panose="02020603050405020304" pitchFamily="18" charset="0"/>
              </a:rPr>
              <a:t>疗</a:t>
            </a:r>
          </a:p>
        </p:txBody>
      </p:sp>
      <p:grpSp>
        <p:nvGrpSpPr>
          <p:cNvPr id="240663" name="组合 240662"/>
          <p:cNvGrpSpPr/>
          <p:nvPr/>
        </p:nvGrpSpPr>
        <p:grpSpPr bwMode="auto">
          <a:xfrm>
            <a:off x="6300788" y="1341438"/>
            <a:ext cx="2303462" cy="863600"/>
            <a:chOff x="0" y="0"/>
            <a:chExt cx="1360" cy="499"/>
          </a:xfrm>
        </p:grpSpPr>
        <p:sp>
          <p:nvSpPr>
            <p:cNvPr id="137246" name="直接连接符 240663"/>
            <p:cNvSpPr>
              <a:spLocks noChangeShapeType="1"/>
            </p:cNvSpPr>
            <p:nvPr/>
          </p:nvSpPr>
          <p:spPr bwMode="auto">
            <a:xfrm flipH="1">
              <a:off x="0" y="272"/>
              <a:ext cx="272" cy="0"/>
            </a:xfrm>
            <a:prstGeom prst="line">
              <a:avLst/>
            </a:prstGeom>
            <a:noFill/>
            <a:ln w="76200">
              <a:solidFill>
                <a:srgbClr val="003300"/>
              </a:solidFill>
              <a:round/>
              <a:tailEnd type="stealth" w="med" len="med"/>
            </a:ln>
          </p:spPr>
          <p:txBody>
            <a:bodyPr/>
            <a:lstStyle/>
            <a:p>
              <a:endParaRPr lang="zh-CN" altLang="en-US"/>
            </a:p>
          </p:txBody>
        </p:sp>
        <p:sp>
          <p:nvSpPr>
            <p:cNvPr id="137247" name="矩形 240664"/>
            <p:cNvSpPr>
              <a:spLocks noChangeArrowheads="1"/>
            </p:cNvSpPr>
            <p:nvPr/>
          </p:nvSpPr>
          <p:spPr bwMode="auto">
            <a:xfrm>
              <a:off x="272" y="0"/>
              <a:ext cx="1088" cy="499"/>
            </a:xfrm>
            <a:prstGeom prst="rect">
              <a:avLst/>
            </a:prstGeom>
            <a:noFill/>
            <a:ln w="28575">
              <a:solidFill>
                <a:srgbClr val="003300"/>
              </a:solidFill>
              <a:miter lim="800000"/>
            </a:ln>
          </p:spPr>
          <p:txBody>
            <a:bodyPr wrap="none" anchor="ctr"/>
            <a:lstStyle/>
            <a:p>
              <a:pPr algn="ctr">
                <a:buFont typeface="Arial" panose="020B0604020202020204" pitchFamily="34" charset="0"/>
                <a:buNone/>
              </a:pPr>
              <a:r>
                <a:rPr lang="en-US" altLang="zh-CN">
                  <a:solidFill>
                    <a:srgbClr val="FF3300"/>
                  </a:solidFill>
                  <a:latin typeface="Times New Roman" panose="02020603050405020304" pitchFamily="18" charset="0"/>
                </a:rPr>
                <a:t>1.</a:t>
              </a:r>
              <a:r>
                <a:rPr lang="zh-CN" altLang="en-US">
                  <a:solidFill>
                    <a:srgbClr val="FF3300"/>
                  </a:solidFill>
                  <a:latin typeface="Times New Roman" panose="02020603050405020304" pitchFamily="18" charset="0"/>
                </a:rPr>
                <a:t>保健</a:t>
              </a:r>
            </a:p>
            <a:p>
              <a:pPr algn="ctr">
                <a:buFont typeface="Arial" panose="020B0604020202020204" pitchFamily="34" charset="0"/>
                <a:buNone/>
              </a:pPr>
              <a:r>
                <a:rPr lang="zh-CN" altLang="en-US" sz="1800">
                  <a:solidFill>
                    <a:schemeClr val="hlink"/>
                  </a:solidFill>
                  <a:latin typeface="Times New Roman" panose="02020603050405020304" pitchFamily="18" charset="0"/>
                </a:rPr>
                <a:t>扶助正气</a:t>
              </a:r>
            </a:p>
          </p:txBody>
        </p:sp>
      </p:grpSp>
      <p:sp>
        <p:nvSpPr>
          <p:cNvPr id="137233" name="文本框 240665"/>
          <p:cNvSpPr txBox="1">
            <a:spLocks noChangeArrowheads="1"/>
          </p:cNvSpPr>
          <p:nvPr/>
        </p:nvSpPr>
        <p:spPr bwMode="auto">
          <a:xfrm>
            <a:off x="4356100" y="404813"/>
            <a:ext cx="3455988" cy="579437"/>
          </a:xfrm>
          <a:prstGeom prst="rect">
            <a:avLst/>
          </a:prstGeom>
          <a:noFill/>
          <a:ln w="9525">
            <a:noFill/>
            <a:miter lim="800000"/>
          </a:ln>
        </p:spPr>
        <p:txBody>
          <a:bodyPr>
            <a:spAutoFit/>
          </a:bodyPr>
          <a:lstStyle/>
          <a:p>
            <a:pPr algn="ctr">
              <a:spcBef>
                <a:spcPct val="50000"/>
              </a:spcBef>
              <a:buFont typeface="Arial" panose="020B0604020202020204" pitchFamily="34" charset="0"/>
              <a:buNone/>
            </a:pPr>
            <a:r>
              <a:rPr lang="zh-CN" altLang="en-US" sz="3200">
                <a:solidFill>
                  <a:srgbClr val="FF0000"/>
                </a:solidFill>
                <a:latin typeface="Times New Roman" panose="02020603050405020304" pitchFamily="18" charset="0"/>
              </a:rPr>
              <a:t>未病先防</a:t>
            </a:r>
          </a:p>
        </p:txBody>
      </p:sp>
      <p:sp>
        <p:nvSpPr>
          <p:cNvPr id="137234" name="文本框 240666"/>
          <p:cNvSpPr txBox="1">
            <a:spLocks noChangeArrowheads="1"/>
          </p:cNvSpPr>
          <p:nvPr/>
        </p:nvSpPr>
        <p:spPr bwMode="auto">
          <a:xfrm>
            <a:off x="1187450" y="5300663"/>
            <a:ext cx="2447925" cy="579437"/>
          </a:xfrm>
          <a:prstGeom prst="rect">
            <a:avLst/>
          </a:prstGeom>
          <a:noFill/>
          <a:ln w="9525">
            <a:noFill/>
            <a:miter lim="800000"/>
          </a:ln>
        </p:spPr>
        <p:txBody>
          <a:bodyPr>
            <a:spAutoFit/>
          </a:bodyPr>
          <a:lstStyle/>
          <a:p>
            <a:pPr algn="ctr">
              <a:spcBef>
                <a:spcPct val="50000"/>
              </a:spcBef>
              <a:buFont typeface="Arial" panose="020B0604020202020204" pitchFamily="34" charset="0"/>
              <a:buNone/>
            </a:pPr>
            <a:r>
              <a:rPr lang="zh-CN" altLang="en-US" sz="3200">
                <a:solidFill>
                  <a:srgbClr val="FF0000"/>
                </a:solidFill>
                <a:latin typeface="Times New Roman" panose="02020603050405020304" pitchFamily="18" charset="0"/>
              </a:rPr>
              <a:t>既病防变</a:t>
            </a:r>
          </a:p>
        </p:txBody>
      </p:sp>
      <p:sp>
        <p:nvSpPr>
          <p:cNvPr id="137235" name="直接连接符 240667"/>
          <p:cNvSpPr>
            <a:spLocks noChangeShapeType="1"/>
          </p:cNvSpPr>
          <p:nvPr/>
        </p:nvSpPr>
        <p:spPr bwMode="auto">
          <a:xfrm flipH="1">
            <a:off x="6300788" y="6021388"/>
            <a:ext cx="431800" cy="0"/>
          </a:xfrm>
          <a:prstGeom prst="line">
            <a:avLst/>
          </a:prstGeom>
          <a:noFill/>
          <a:ln w="76200">
            <a:solidFill>
              <a:schemeClr val="tx1"/>
            </a:solidFill>
            <a:round/>
            <a:tailEnd type="stealth" w="med" len="med"/>
          </a:ln>
        </p:spPr>
        <p:txBody>
          <a:bodyPr/>
          <a:lstStyle/>
          <a:p>
            <a:endParaRPr lang="zh-CN" altLang="en-US"/>
          </a:p>
        </p:txBody>
      </p:sp>
      <p:grpSp>
        <p:nvGrpSpPr>
          <p:cNvPr id="240669" name="组合 240668"/>
          <p:cNvGrpSpPr/>
          <p:nvPr/>
        </p:nvGrpSpPr>
        <p:grpSpPr bwMode="auto">
          <a:xfrm>
            <a:off x="6227763" y="2276475"/>
            <a:ext cx="2305050" cy="865188"/>
            <a:chOff x="0" y="0"/>
            <a:chExt cx="1406" cy="545"/>
          </a:xfrm>
        </p:grpSpPr>
        <p:grpSp>
          <p:nvGrpSpPr>
            <p:cNvPr id="137242" name="组合 240669"/>
            <p:cNvGrpSpPr/>
            <p:nvPr/>
          </p:nvGrpSpPr>
          <p:grpSpPr bwMode="auto">
            <a:xfrm>
              <a:off x="46" y="0"/>
              <a:ext cx="1360" cy="545"/>
              <a:chOff x="0" y="0"/>
              <a:chExt cx="1360" cy="499"/>
            </a:xfrm>
          </p:grpSpPr>
          <p:sp>
            <p:nvSpPr>
              <p:cNvPr id="137244" name="直接连接符 240670"/>
              <p:cNvSpPr>
                <a:spLocks noChangeShapeType="1"/>
              </p:cNvSpPr>
              <p:nvPr/>
            </p:nvSpPr>
            <p:spPr bwMode="auto">
              <a:xfrm flipH="1">
                <a:off x="0" y="272"/>
                <a:ext cx="272" cy="0"/>
              </a:xfrm>
              <a:prstGeom prst="line">
                <a:avLst/>
              </a:prstGeom>
              <a:noFill/>
              <a:ln w="38100">
                <a:solidFill>
                  <a:srgbClr val="003300"/>
                </a:solidFill>
                <a:round/>
                <a:tailEnd type="stealth" w="med" len="med"/>
              </a:ln>
            </p:spPr>
            <p:txBody>
              <a:bodyPr/>
              <a:lstStyle/>
              <a:p>
                <a:endParaRPr lang="zh-CN" altLang="en-US"/>
              </a:p>
            </p:txBody>
          </p:sp>
          <p:sp>
            <p:nvSpPr>
              <p:cNvPr id="137245" name="矩形 240671"/>
              <p:cNvSpPr>
                <a:spLocks noChangeArrowheads="1"/>
              </p:cNvSpPr>
              <p:nvPr/>
            </p:nvSpPr>
            <p:spPr bwMode="auto">
              <a:xfrm>
                <a:off x="272" y="0"/>
                <a:ext cx="1088" cy="499"/>
              </a:xfrm>
              <a:prstGeom prst="rect">
                <a:avLst/>
              </a:prstGeom>
              <a:noFill/>
              <a:ln w="38100">
                <a:solidFill>
                  <a:srgbClr val="003300"/>
                </a:solidFill>
                <a:miter lim="800000"/>
              </a:ln>
            </p:spPr>
            <p:txBody>
              <a:bodyPr wrap="none" anchor="ctr"/>
              <a:lstStyle/>
              <a:p>
                <a:pPr algn="ctr">
                  <a:buFont typeface="Arial" panose="020B0604020202020204" pitchFamily="34" charset="0"/>
                  <a:buNone/>
                </a:pPr>
                <a:r>
                  <a:rPr lang="en-US" altLang="zh-CN">
                    <a:solidFill>
                      <a:srgbClr val="FF3300"/>
                    </a:solidFill>
                    <a:latin typeface="Times New Roman" panose="02020603050405020304" pitchFamily="18" charset="0"/>
                  </a:rPr>
                  <a:t>2.</a:t>
                </a:r>
                <a:r>
                  <a:rPr lang="zh-CN" altLang="en-US">
                    <a:solidFill>
                      <a:srgbClr val="FF3300"/>
                    </a:solidFill>
                    <a:latin typeface="Times New Roman" panose="02020603050405020304" pitchFamily="18" charset="0"/>
                  </a:rPr>
                  <a:t>预防</a:t>
                </a:r>
              </a:p>
              <a:p>
                <a:pPr algn="ctr">
                  <a:buFont typeface="Arial" panose="020B0604020202020204" pitchFamily="34" charset="0"/>
                  <a:buNone/>
                </a:pPr>
                <a:r>
                  <a:rPr lang="zh-CN" altLang="en-US" sz="1800">
                    <a:solidFill>
                      <a:schemeClr val="hlink"/>
                    </a:solidFill>
                    <a:latin typeface="Times New Roman" panose="02020603050405020304" pitchFamily="18" charset="0"/>
                  </a:rPr>
                  <a:t>扶正兼祛邪</a:t>
                </a:r>
              </a:p>
            </p:txBody>
          </p:sp>
        </p:grpSp>
        <p:sp>
          <p:nvSpPr>
            <p:cNvPr id="137243" name="直接连接符 240672"/>
            <p:cNvSpPr>
              <a:spLocks noChangeShapeType="1"/>
            </p:cNvSpPr>
            <p:nvPr/>
          </p:nvSpPr>
          <p:spPr bwMode="auto">
            <a:xfrm flipH="1">
              <a:off x="0" y="272"/>
              <a:ext cx="272" cy="0"/>
            </a:xfrm>
            <a:prstGeom prst="line">
              <a:avLst/>
            </a:prstGeom>
            <a:noFill/>
            <a:ln w="76200">
              <a:solidFill>
                <a:srgbClr val="333300"/>
              </a:solidFill>
              <a:round/>
              <a:tailEnd type="stealth" w="med" len="med"/>
            </a:ln>
          </p:spPr>
          <p:txBody>
            <a:bodyPr/>
            <a:lstStyle/>
            <a:p>
              <a:endParaRPr lang="zh-CN" altLang="en-US"/>
            </a:p>
          </p:txBody>
        </p:sp>
      </p:grpSp>
      <p:grpSp>
        <p:nvGrpSpPr>
          <p:cNvPr id="240674" name="组合 240673"/>
          <p:cNvGrpSpPr/>
          <p:nvPr/>
        </p:nvGrpSpPr>
        <p:grpSpPr bwMode="auto">
          <a:xfrm>
            <a:off x="6300788" y="4005263"/>
            <a:ext cx="2087562" cy="1152525"/>
            <a:chOff x="0" y="0"/>
            <a:chExt cx="1270" cy="726"/>
          </a:xfrm>
        </p:grpSpPr>
        <p:sp>
          <p:nvSpPr>
            <p:cNvPr id="137240" name="右大括号 240674"/>
            <p:cNvSpPr/>
            <p:nvPr/>
          </p:nvSpPr>
          <p:spPr bwMode="auto">
            <a:xfrm>
              <a:off x="0" y="0"/>
              <a:ext cx="226" cy="726"/>
            </a:xfrm>
            <a:prstGeom prst="rightBrace">
              <a:avLst>
                <a:gd name="adj1" fmla="val 26770"/>
                <a:gd name="adj2" fmla="val 50000"/>
              </a:avLst>
            </a:prstGeom>
            <a:noFill/>
            <a:ln w="31750">
              <a:solidFill>
                <a:srgbClr val="333333"/>
              </a:solidFill>
              <a:round/>
            </a:ln>
          </p:spPr>
          <p:txBody>
            <a:bodyPr/>
            <a:lstStyle/>
            <a:p>
              <a:pPr>
                <a:buFont typeface="Arial" panose="020B0604020202020204" pitchFamily="34" charset="0"/>
                <a:buNone/>
              </a:pPr>
              <a:endParaRPr lang="zh-CN" altLang="en-US" sz="2800"/>
            </a:p>
          </p:txBody>
        </p:sp>
        <p:sp>
          <p:nvSpPr>
            <p:cNvPr id="137241" name="矩形 240675"/>
            <p:cNvSpPr>
              <a:spLocks noChangeArrowheads="1"/>
            </p:cNvSpPr>
            <p:nvPr/>
          </p:nvSpPr>
          <p:spPr bwMode="auto">
            <a:xfrm>
              <a:off x="272" y="45"/>
              <a:ext cx="998" cy="590"/>
            </a:xfrm>
            <a:prstGeom prst="rect">
              <a:avLst/>
            </a:prstGeom>
            <a:noFill/>
            <a:ln w="28575">
              <a:solidFill>
                <a:srgbClr val="333333"/>
              </a:solidFill>
              <a:miter lim="800000"/>
            </a:ln>
          </p:spPr>
          <p:txBody>
            <a:bodyPr wrap="none" lIns="92075" tIns="46038" rIns="92075" bIns="46038" anchor="ctr"/>
            <a:lstStyle/>
            <a:p>
              <a:pPr algn="ctr">
                <a:lnSpc>
                  <a:spcPct val="105000"/>
                </a:lnSpc>
                <a:spcBef>
                  <a:spcPct val="20000"/>
                </a:spcBef>
                <a:buSzPct val="70000"/>
                <a:buFont typeface="Arial" panose="020B0604020202020204" pitchFamily="34" charset="0"/>
                <a:buNone/>
              </a:pPr>
              <a:r>
                <a:rPr lang="en-US" altLang="zh-CN">
                  <a:solidFill>
                    <a:srgbClr val="FF0000"/>
                  </a:solidFill>
                  <a:latin typeface="Times New Roman" panose="02020603050405020304" pitchFamily="18" charset="0"/>
                </a:rPr>
                <a:t>3.</a:t>
              </a:r>
              <a:r>
                <a:rPr lang="zh-CN" altLang="en-US">
                  <a:solidFill>
                    <a:srgbClr val="FF0000"/>
                  </a:solidFill>
                  <a:latin typeface="Times New Roman" panose="02020603050405020304" pitchFamily="18" charset="0"/>
                </a:rPr>
                <a:t>治疗</a:t>
              </a:r>
            </a:p>
            <a:p>
              <a:pPr algn="ctr">
                <a:lnSpc>
                  <a:spcPct val="105000"/>
                </a:lnSpc>
                <a:spcBef>
                  <a:spcPct val="20000"/>
                </a:spcBef>
                <a:buSzPct val="70000"/>
                <a:buFont typeface="Arial" panose="020B0604020202020204" pitchFamily="34" charset="0"/>
                <a:buNone/>
              </a:pPr>
              <a:r>
                <a:rPr lang="zh-CN" altLang="en-US" sz="2000">
                  <a:solidFill>
                    <a:schemeClr val="hlink"/>
                  </a:solidFill>
                  <a:latin typeface="Times New Roman" panose="02020603050405020304" pitchFamily="18" charset="0"/>
                </a:rPr>
                <a:t>祛邪兼扶正</a:t>
              </a:r>
            </a:p>
          </p:txBody>
        </p:sp>
      </p:grpSp>
      <p:sp>
        <p:nvSpPr>
          <p:cNvPr id="240677" name="矩形 240676"/>
          <p:cNvSpPr>
            <a:spLocks noChangeArrowheads="1"/>
          </p:cNvSpPr>
          <p:nvPr/>
        </p:nvSpPr>
        <p:spPr bwMode="auto">
          <a:xfrm>
            <a:off x="6659563" y="5734050"/>
            <a:ext cx="1873250" cy="574675"/>
          </a:xfrm>
          <a:prstGeom prst="rect">
            <a:avLst/>
          </a:prstGeom>
          <a:noFill/>
          <a:ln w="28575">
            <a:solidFill>
              <a:srgbClr val="003300"/>
            </a:solidFill>
            <a:miter lim="800000"/>
          </a:ln>
        </p:spPr>
        <p:txBody>
          <a:bodyPr wrap="none" anchor="ctr"/>
          <a:lstStyle/>
          <a:p>
            <a:pPr algn="ctr">
              <a:buFont typeface="Arial" panose="020B0604020202020204" pitchFamily="34" charset="0"/>
              <a:buNone/>
            </a:pPr>
            <a:r>
              <a:rPr lang="en-US" altLang="zh-CN">
                <a:solidFill>
                  <a:srgbClr val="FF3300"/>
                </a:solidFill>
                <a:latin typeface="Times New Roman" panose="02020603050405020304" pitchFamily="18" charset="0"/>
              </a:rPr>
              <a:t>4.</a:t>
            </a:r>
            <a:r>
              <a:rPr lang="zh-CN" altLang="en-US">
                <a:solidFill>
                  <a:srgbClr val="FF3300"/>
                </a:solidFill>
                <a:latin typeface="Times New Roman" panose="02020603050405020304" pitchFamily="18" charset="0"/>
              </a:rPr>
              <a:t>淘汰</a:t>
            </a:r>
          </a:p>
        </p:txBody>
      </p:sp>
      <p:sp>
        <p:nvSpPr>
          <p:cNvPr id="240678" name="直接连接符 240677"/>
          <p:cNvSpPr>
            <a:spLocks noChangeShapeType="1"/>
          </p:cNvSpPr>
          <p:nvPr/>
        </p:nvSpPr>
        <p:spPr bwMode="auto">
          <a:xfrm flipH="1">
            <a:off x="6227763" y="6021388"/>
            <a:ext cx="431800" cy="0"/>
          </a:xfrm>
          <a:prstGeom prst="line">
            <a:avLst/>
          </a:prstGeom>
          <a:noFill/>
          <a:ln w="76200">
            <a:solidFill>
              <a:srgbClr val="333300"/>
            </a:solidFill>
            <a:round/>
            <a:tailEnd type="stealth" w="med" len="med"/>
          </a:ln>
        </p:spPr>
        <p:txBody>
          <a:bodyPr/>
          <a:lstStyle/>
          <a:p>
            <a:endParaRPr lang="zh-CN"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06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06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06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06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0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77" grpId="0" animBg="1"/>
      <p:bldP spid="24067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矩形 240641"/>
          <p:cNvSpPr>
            <a:spLocks noChangeArrowheads="1"/>
          </p:cNvSpPr>
          <p:nvPr/>
        </p:nvSpPr>
        <p:spPr bwMode="auto">
          <a:xfrm>
            <a:off x="1258888" y="3357563"/>
            <a:ext cx="7885112" cy="71437"/>
          </a:xfrm>
          <a:prstGeom prst="rect">
            <a:avLst/>
          </a:prstGeom>
          <a:solidFill>
            <a:schemeClr val="hlink"/>
          </a:solidFill>
          <a:ln w="9525">
            <a:solidFill>
              <a:schemeClr val="tx1"/>
            </a:solidFill>
            <a:miter lim="800000"/>
          </a:ln>
        </p:spPr>
        <p:txBody>
          <a:bodyPr/>
          <a:lstStyle/>
          <a:p>
            <a:pPr>
              <a:buFont typeface="Arial" panose="020B0604020202020204" pitchFamily="34" charset="0"/>
              <a:buNone/>
            </a:pPr>
            <a:endParaRPr lang="zh-CN" altLang="en-US" sz="2800"/>
          </a:p>
        </p:txBody>
      </p:sp>
      <p:sp>
        <p:nvSpPr>
          <p:cNvPr id="138242" name="矩形 240642"/>
          <p:cNvSpPr>
            <a:spLocks noChangeArrowheads="1"/>
          </p:cNvSpPr>
          <p:nvPr/>
        </p:nvSpPr>
        <p:spPr bwMode="auto">
          <a:xfrm>
            <a:off x="1116013" y="549275"/>
            <a:ext cx="2376487" cy="720725"/>
          </a:xfrm>
          <a:prstGeom prst="rect">
            <a:avLst/>
          </a:prstGeom>
          <a:solidFill>
            <a:srgbClr val="FF0000"/>
          </a:solidFill>
          <a:ln w="9525">
            <a:solidFill>
              <a:schemeClr val="tx1"/>
            </a:solidFill>
            <a:miter lim="800000"/>
          </a:ln>
        </p:spPr>
        <p:txBody>
          <a:bodyPr wrap="none" anchor="ctr"/>
          <a:lstStyle/>
          <a:p>
            <a:pPr algn="ctr">
              <a:buFont typeface="Arial" panose="020B0604020202020204" pitchFamily="34" charset="0"/>
              <a:buNone/>
            </a:pPr>
            <a:r>
              <a:rPr lang="zh-CN" altLang="en-US" sz="2800">
                <a:latin typeface="Times New Roman" panose="02020603050405020304" pitchFamily="18" charset="0"/>
                <a:ea typeface="黑体" panose="02010609060101010101" pitchFamily="49" charset="-122"/>
              </a:rPr>
              <a:t>健康状态</a:t>
            </a:r>
          </a:p>
        </p:txBody>
      </p:sp>
      <p:sp>
        <p:nvSpPr>
          <p:cNvPr id="138243" name="矩形 240643"/>
          <p:cNvSpPr>
            <a:spLocks noChangeArrowheads="1"/>
          </p:cNvSpPr>
          <p:nvPr/>
        </p:nvSpPr>
        <p:spPr bwMode="auto">
          <a:xfrm>
            <a:off x="1042988" y="1484313"/>
            <a:ext cx="2449512" cy="720725"/>
          </a:xfrm>
          <a:prstGeom prst="rect">
            <a:avLst/>
          </a:prstGeom>
          <a:solidFill>
            <a:srgbClr val="993300"/>
          </a:solidFill>
          <a:ln w="9525">
            <a:solidFill>
              <a:schemeClr val="tx1"/>
            </a:solidFill>
            <a:miter lim="800000"/>
          </a:ln>
        </p:spPr>
        <p:txBody>
          <a:bodyPr wrap="none" anchor="ctr"/>
          <a:lstStyle/>
          <a:p>
            <a:pPr algn="ctr">
              <a:buFont typeface="Arial" panose="020B0604020202020204" pitchFamily="34" charset="0"/>
              <a:buNone/>
            </a:pPr>
            <a:r>
              <a:rPr lang="zh-CN" altLang="en-US" sz="2800">
                <a:latin typeface="Times New Roman" panose="02020603050405020304" pitchFamily="18" charset="0"/>
                <a:ea typeface="黑体" panose="02010609060101010101" pitchFamily="49" charset="-122"/>
              </a:rPr>
              <a:t>亚健康状态</a:t>
            </a:r>
          </a:p>
        </p:txBody>
      </p:sp>
      <p:sp>
        <p:nvSpPr>
          <p:cNvPr id="138244" name="流程图: 终止 240646"/>
          <p:cNvSpPr>
            <a:spLocks noChangeArrowheads="1"/>
          </p:cNvSpPr>
          <p:nvPr/>
        </p:nvSpPr>
        <p:spPr bwMode="auto">
          <a:xfrm>
            <a:off x="4427538" y="1628775"/>
            <a:ext cx="1871662" cy="434975"/>
          </a:xfrm>
          <a:prstGeom prst="flowChartTerminator">
            <a:avLst/>
          </a:prstGeom>
          <a:solidFill>
            <a:srgbClr val="993300"/>
          </a:solidFill>
          <a:ln w="9525">
            <a:solidFill>
              <a:schemeClr val="tx1"/>
            </a:solidFill>
            <a:miter lim="800000"/>
          </a:ln>
        </p:spPr>
        <p:txBody>
          <a:bodyPr wrap="none" anchor="ctr"/>
          <a:lstStyle/>
          <a:p>
            <a:pPr algn="ctr">
              <a:buFont typeface="Arial" panose="020B0604020202020204" pitchFamily="34" charset="0"/>
              <a:buNone/>
            </a:pPr>
            <a:r>
              <a:rPr lang="zh-CN" altLang="en-US" sz="2800">
                <a:latin typeface="Times New Roman" panose="02020603050405020304" pitchFamily="18" charset="0"/>
                <a:ea typeface="楷体_GB2312"/>
                <a:cs typeface="楷体_GB2312"/>
              </a:rPr>
              <a:t>易感期</a:t>
            </a:r>
          </a:p>
        </p:txBody>
      </p:sp>
      <p:grpSp>
        <p:nvGrpSpPr>
          <p:cNvPr id="138245" name="组合 240647"/>
          <p:cNvGrpSpPr/>
          <p:nvPr/>
        </p:nvGrpSpPr>
        <p:grpSpPr bwMode="auto">
          <a:xfrm>
            <a:off x="3419475" y="981075"/>
            <a:ext cx="431800" cy="863600"/>
            <a:chOff x="0" y="0"/>
            <a:chExt cx="272" cy="544"/>
          </a:xfrm>
        </p:grpSpPr>
        <p:sp>
          <p:nvSpPr>
            <p:cNvPr id="138255" name="直接连接符 240648"/>
            <p:cNvSpPr>
              <a:spLocks noChangeShapeType="1"/>
            </p:cNvSpPr>
            <p:nvPr/>
          </p:nvSpPr>
          <p:spPr bwMode="auto">
            <a:xfrm>
              <a:off x="0" y="0"/>
              <a:ext cx="272" cy="0"/>
            </a:xfrm>
            <a:prstGeom prst="line">
              <a:avLst/>
            </a:prstGeom>
            <a:noFill/>
            <a:ln w="76200">
              <a:solidFill>
                <a:srgbClr val="FF0000"/>
              </a:solidFill>
              <a:round/>
            </a:ln>
          </p:spPr>
          <p:txBody>
            <a:bodyPr/>
            <a:lstStyle/>
            <a:p>
              <a:endParaRPr lang="zh-CN" altLang="en-US"/>
            </a:p>
          </p:txBody>
        </p:sp>
        <p:sp>
          <p:nvSpPr>
            <p:cNvPr id="138256" name="直接连接符 240649"/>
            <p:cNvSpPr>
              <a:spLocks noChangeShapeType="1"/>
            </p:cNvSpPr>
            <p:nvPr/>
          </p:nvSpPr>
          <p:spPr bwMode="auto">
            <a:xfrm>
              <a:off x="272" y="0"/>
              <a:ext cx="0" cy="544"/>
            </a:xfrm>
            <a:prstGeom prst="line">
              <a:avLst/>
            </a:prstGeom>
            <a:noFill/>
            <a:ln w="76200">
              <a:solidFill>
                <a:srgbClr val="FF0000"/>
              </a:solidFill>
              <a:round/>
              <a:tailEnd type="triangle" w="med" len="med"/>
            </a:ln>
          </p:spPr>
          <p:txBody>
            <a:bodyPr/>
            <a:lstStyle/>
            <a:p>
              <a:endParaRPr lang="zh-CN" altLang="en-US"/>
            </a:p>
          </p:txBody>
        </p:sp>
      </p:grpSp>
      <p:sp>
        <p:nvSpPr>
          <p:cNvPr id="138246" name="直接连接符 240650"/>
          <p:cNvSpPr>
            <a:spLocks noChangeShapeType="1"/>
          </p:cNvSpPr>
          <p:nvPr/>
        </p:nvSpPr>
        <p:spPr bwMode="auto">
          <a:xfrm>
            <a:off x="3492500" y="1844675"/>
            <a:ext cx="935038" cy="0"/>
          </a:xfrm>
          <a:prstGeom prst="line">
            <a:avLst/>
          </a:prstGeom>
          <a:noFill/>
          <a:ln w="76200">
            <a:solidFill>
              <a:schemeClr val="hlink"/>
            </a:solidFill>
            <a:round/>
            <a:tailEnd type="triangle" w="med" len="med"/>
          </a:ln>
        </p:spPr>
        <p:txBody>
          <a:bodyPr/>
          <a:lstStyle/>
          <a:p>
            <a:endParaRPr lang="zh-CN" altLang="en-US"/>
          </a:p>
        </p:txBody>
      </p:sp>
      <p:sp>
        <p:nvSpPr>
          <p:cNvPr id="138247" name="矩形 240661"/>
          <p:cNvSpPr>
            <a:spLocks noChangeArrowheads="1"/>
          </p:cNvSpPr>
          <p:nvPr/>
        </p:nvSpPr>
        <p:spPr bwMode="auto">
          <a:xfrm>
            <a:off x="179388" y="333375"/>
            <a:ext cx="792162" cy="6264275"/>
          </a:xfrm>
          <a:prstGeom prst="rect">
            <a:avLst/>
          </a:prstGeom>
          <a:noFill/>
          <a:ln w="38100">
            <a:solidFill>
              <a:schemeClr val="hlink"/>
            </a:solidFill>
            <a:miter lim="800000"/>
          </a:ln>
        </p:spPr>
        <p:txBody>
          <a:bodyPr wrap="none" anchor="ctr"/>
          <a:lstStyle/>
          <a:p>
            <a:pPr algn="ctr">
              <a:buFont typeface="Arial" panose="020B0604020202020204" pitchFamily="34" charset="0"/>
              <a:buNone/>
            </a:pPr>
            <a:r>
              <a:rPr lang="zh-CN" altLang="en-US" sz="4400">
                <a:solidFill>
                  <a:srgbClr val="FF0000"/>
                </a:solidFill>
                <a:latin typeface="Times New Roman" panose="02020603050405020304" pitchFamily="18" charset="0"/>
              </a:rPr>
              <a:t>保</a:t>
            </a:r>
          </a:p>
          <a:p>
            <a:pPr algn="ctr">
              <a:buFont typeface="Arial" panose="020B0604020202020204" pitchFamily="34" charset="0"/>
              <a:buNone/>
            </a:pPr>
            <a:r>
              <a:rPr lang="zh-CN" altLang="en-US" sz="4400">
                <a:solidFill>
                  <a:srgbClr val="FF0000"/>
                </a:solidFill>
                <a:latin typeface="Times New Roman" panose="02020603050405020304" pitchFamily="18" charset="0"/>
              </a:rPr>
              <a:t>健</a:t>
            </a:r>
          </a:p>
          <a:p>
            <a:pPr algn="ctr">
              <a:buFont typeface="Arial" panose="020B0604020202020204" pitchFamily="34" charset="0"/>
              <a:buNone/>
            </a:pPr>
            <a:r>
              <a:rPr lang="zh-CN" altLang="en-US" sz="2400">
                <a:solidFill>
                  <a:srgbClr val="FF0000"/>
                </a:solidFill>
                <a:latin typeface="Times New Roman" panose="02020603050405020304" pitchFamily="18" charset="0"/>
              </a:rPr>
              <a:t>、</a:t>
            </a:r>
          </a:p>
          <a:p>
            <a:pPr algn="ctr">
              <a:buFont typeface="Arial" panose="020B0604020202020204" pitchFamily="34" charset="0"/>
              <a:buNone/>
            </a:pPr>
            <a:r>
              <a:rPr lang="zh-CN" altLang="en-US" sz="4400">
                <a:solidFill>
                  <a:srgbClr val="FF0000"/>
                </a:solidFill>
                <a:latin typeface="Times New Roman" panose="02020603050405020304" pitchFamily="18" charset="0"/>
              </a:rPr>
              <a:t>预</a:t>
            </a:r>
          </a:p>
          <a:p>
            <a:pPr algn="ctr">
              <a:buFont typeface="Arial" panose="020B0604020202020204" pitchFamily="34" charset="0"/>
              <a:buNone/>
            </a:pPr>
            <a:r>
              <a:rPr lang="zh-CN" altLang="en-US" sz="4400">
                <a:solidFill>
                  <a:srgbClr val="FF0000"/>
                </a:solidFill>
                <a:latin typeface="Times New Roman" panose="02020603050405020304" pitchFamily="18" charset="0"/>
              </a:rPr>
              <a:t>防</a:t>
            </a:r>
          </a:p>
          <a:p>
            <a:pPr algn="ctr">
              <a:buFont typeface="Arial" panose="020B0604020202020204" pitchFamily="34" charset="0"/>
              <a:buNone/>
            </a:pPr>
            <a:r>
              <a:rPr lang="zh-CN" altLang="en-US" sz="4400">
                <a:solidFill>
                  <a:srgbClr val="FF0000"/>
                </a:solidFill>
                <a:latin typeface="Times New Roman" panose="02020603050405020304" pitchFamily="18" charset="0"/>
              </a:rPr>
              <a:t>与</a:t>
            </a:r>
          </a:p>
          <a:p>
            <a:pPr algn="ctr">
              <a:buFont typeface="Arial" panose="020B0604020202020204" pitchFamily="34" charset="0"/>
              <a:buNone/>
            </a:pPr>
            <a:r>
              <a:rPr lang="zh-CN" altLang="en-US" sz="4400">
                <a:solidFill>
                  <a:srgbClr val="FF0000"/>
                </a:solidFill>
                <a:latin typeface="Times New Roman" panose="02020603050405020304" pitchFamily="18" charset="0"/>
              </a:rPr>
              <a:t>治</a:t>
            </a:r>
          </a:p>
          <a:p>
            <a:pPr algn="ctr">
              <a:buFont typeface="Arial" panose="020B0604020202020204" pitchFamily="34" charset="0"/>
              <a:buNone/>
            </a:pPr>
            <a:r>
              <a:rPr lang="zh-CN" altLang="en-US" sz="4400">
                <a:solidFill>
                  <a:srgbClr val="FF0000"/>
                </a:solidFill>
                <a:latin typeface="Times New Roman" panose="02020603050405020304" pitchFamily="18" charset="0"/>
              </a:rPr>
              <a:t>疗</a:t>
            </a:r>
          </a:p>
        </p:txBody>
      </p:sp>
      <p:grpSp>
        <p:nvGrpSpPr>
          <p:cNvPr id="138248" name="组合 240662"/>
          <p:cNvGrpSpPr/>
          <p:nvPr/>
        </p:nvGrpSpPr>
        <p:grpSpPr bwMode="auto">
          <a:xfrm>
            <a:off x="6300788" y="1341438"/>
            <a:ext cx="2303462" cy="863600"/>
            <a:chOff x="0" y="0"/>
            <a:chExt cx="1360" cy="499"/>
          </a:xfrm>
        </p:grpSpPr>
        <p:sp>
          <p:nvSpPr>
            <p:cNvPr id="138253" name="直接连接符 240663"/>
            <p:cNvSpPr>
              <a:spLocks noChangeShapeType="1"/>
            </p:cNvSpPr>
            <p:nvPr/>
          </p:nvSpPr>
          <p:spPr bwMode="auto">
            <a:xfrm flipH="1">
              <a:off x="0" y="272"/>
              <a:ext cx="272" cy="0"/>
            </a:xfrm>
            <a:prstGeom prst="line">
              <a:avLst/>
            </a:prstGeom>
            <a:noFill/>
            <a:ln w="76200">
              <a:solidFill>
                <a:srgbClr val="003300"/>
              </a:solidFill>
              <a:round/>
              <a:tailEnd type="stealth" w="med" len="med"/>
            </a:ln>
          </p:spPr>
          <p:txBody>
            <a:bodyPr/>
            <a:lstStyle/>
            <a:p>
              <a:endParaRPr lang="zh-CN" altLang="en-US"/>
            </a:p>
          </p:txBody>
        </p:sp>
        <p:sp>
          <p:nvSpPr>
            <p:cNvPr id="138254" name="矩形 240664"/>
            <p:cNvSpPr>
              <a:spLocks noChangeArrowheads="1"/>
            </p:cNvSpPr>
            <p:nvPr/>
          </p:nvSpPr>
          <p:spPr bwMode="auto">
            <a:xfrm>
              <a:off x="272" y="0"/>
              <a:ext cx="1088" cy="499"/>
            </a:xfrm>
            <a:prstGeom prst="rect">
              <a:avLst/>
            </a:prstGeom>
            <a:noFill/>
            <a:ln w="28575">
              <a:solidFill>
                <a:srgbClr val="003300"/>
              </a:solidFill>
              <a:miter lim="800000"/>
            </a:ln>
          </p:spPr>
          <p:txBody>
            <a:bodyPr wrap="none" anchor="ctr"/>
            <a:lstStyle/>
            <a:p>
              <a:pPr algn="ctr">
                <a:buFont typeface="Arial" panose="020B0604020202020204" pitchFamily="34" charset="0"/>
                <a:buNone/>
              </a:pPr>
              <a:r>
                <a:rPr lang="en-US" altLang="zh-CN">
                  <a:solidFill>
                    <a:srgbClr val="FF3300"/>
                  </a:solidFill>
                  <a:latin typeface="Times New Roman" panose="02020603050405020304" pitchFamily="18" charset="0"/>
                </a:rPr>
                <a:t>1.</a:t>
              </a:r>
              <a:r>
                <a:rPr lang="zh-CN" altLang="en-US">
                  <a:solidFill>
                    <a:srgbClr val="FF3300"/>
                  </a:solidFill>
                  <a:latin typeface="Times New Roman" panose="02020603050405020304" pitchFamily="18" charset="0"/>
                </a:rPr>
                <a:t>保健</a:t>
              </a:r>
            </a:p>
            <a:p>
              <a:pPr algn="ctr">
                <a:buFont typeface="Arial" panose="020B0604020202020204" pitchFamily="34" charset="0"/>
                <a:buNone/>
              </a:pPr>
              <a:r>
                <a:rPr lang="zh-CN" altLang="en-US" sz="1800">
                  <a:solidFill>
                    <a:schemeClr val="hlink"/>
                  </a:solidFill>
                  <a:latin typeface="Times New Roman" panose="02020603050405020304" pitchFamily="18" charset="0"/>
                </a:rPr>
                <a:t>扶助正气</a:t>
              </a:r>
            </a:p>
          </p:txBody>
        </p:sp>
      </p:grpSp>
      <p:sp>
        <p:nvSpPr>
          <p:cNvPr id="138249" name="文本框 240665"/>
          <p:cNvSpPr txBox="1">
            <a:spLocks noChangeArrowheads="1"/>
          </p:cNvSpPr>
          <p:nvPr/>
        </p:nvSpPr>
        <p:spPr bwMode="auto">
          <a:xfrm>
            <a:off x="4356100" y="404813"/>
            <a:ext cx="3455988" cy="579437"/>
          </a:xfrm>
          <a:prstGeom prst="rect">
            <a:avLst/>
          </a:prstGeom>
          <a:noFill/>
          <a:ln w="9525">
            <a:noFill/>
            <a:miter lim="800000"/>
          </a:ln>
        </p:spPr>
        <p:txBody>
          <a:bodyPr>
            <a:spAutoFit/>
          </a:bodyPr>
          <a:lstStyle/>
          <a:p>
            <a:pPr algn="ctr">
              <a:spcBef>
                <a:spcPct val="50000"/>
              </a:spcBef>
              <a:buFont typeface="Arial" panose="020B0604020202020204" pitchFamily="34" charset="0"/>
              <a:buNone/>
            </a:pPr>
            <a:r>
              <a:rPr lang="zh-CN" altLang="en-US" sz="3200">
                <a:solidFill>
                  <a:srgbClr val="FF0000"/>
                </a:solidFill>
                <a:latin typeface="Times New Roman" panose="02020603050405020304" pitchFamily="18" charset="0"/>
              </a:rPr>
              <a:t>未病先防</a:t>
            </a:r>
          </a:p>
        </p:txBody>
      </p:sp>
      <p:sp>
        <p:nvSpPr>
          <p:cNvPr id="138250" name="文本框 240666"/>
          <p:cNvSpPr txBox="1">
            <a:spLocks noChangeArrowheads="1"/>
          </p:cNvSpPr>
          <p:nvPr/>
        </p:nvSpPr>
        <p:spPr bwMode="auto">
          <a:xfrm>
            <a:off x="1187450" y="5300663"/>
            <a:ext cx="2447925" cy="579437"/>
          </a:xfrm>
          <a:prstGeom prst="rect">
            <a:avLst/>
          </a:prstGeom>
          <a:noFill/>
          <a:ln w="9525">
            <a:noFill/>
            <a:miter lim="800000"/>
          </a:ln>
        </p:spPr>
        <p:txBody>
          <a:bodyPr>
            <a:spAutoFit/>
          </a:bodyPr>
          <a:lstStyle/>
          <a:p>
            <a:pPr algn="ctr">
              <a:spcBef>
                <a:spcPct val="50000"/>
              </a:spcBef>
              <a:buFont typeface="Arial" panose="020B0604020202020204" pitchFamily="34" charset="0"/>
              <a:buNone/>
            </a:pPr>
            <a:r>
              <a:rPr lang="zh-CN" altLang="en-US" sz="3200">
                <a:solidFill>
                  <a:srgbClr val="FF0000"/>
                </a:solidFill>
                <a:latin typeface="Times New Roman" panose="02020603050405020304" pitchFamily="18" charset="0"/>
              </a:rPr>
              <a:t>既病防变</a:t>
            </a:r>
          </a:p>
        </p:txBody>
      </p:sp>
      <p:sp>
        <p:nvSpPr>
          <p:cNvPr id="138251" name="直接连接符 240667"/>
          <p:cNvSpPr>
            <a:spLocks noChangeShapeType="1"/>
          </p:cNvSpPr>
          <p:nvPr/>
        </p:nvSpPr>
        <p:spPr bwMode="auto">
          <a:xfrm flipH="1">
            <a:off x="6300788" y="6021388"/>
            <a:ext cx="431800" cy="0"/>
          </a:xfrm>
          <a:prstGeom prst="line">
            <a:avLst/>
          </a:prstGeom>
          <a:noFill/>
          <a:ln w="76200">
            <a:solidFill>
              <a:schemeClr val="tx1"/>
            </a:solidFill>
            <a:round/>
            <a:tailEnd type="stealth" w="med" len="med"/>
          </a:ln>
        </p:spPr>
        <p:txBody>
          <a:bodyPr/>
          <a:lstStyle/>
          <a:p>
            <a:endParaRPr lang="zh-CN" altLang="en-US"/>
          </a:p>
        </p:txBody>
      </p:sp>
      <p:sp>
        <p:nvSpPr>
          <p:cNvPr id="138252" name="AutoShape 39"/>
          <p:cNvSpPr>
            <a:spLocks noChangeArrowheads="1"/>
          </p:cNvSpPr>
          <p:nvPr/>
        </p:nvSpPr>
        <p:spPr bwMode="auto">
          <a:xfrm>
            <a:off x="2124075" y="3068955"/>
            <a:ext cx="5472430" cy="3049905"/>
          </a:xfrm>
          <a:prstGeom prst="wedgeRoundRectCallout">
            <a:avLst>
              <a:gd name="adj1" fmla="val 50176"/>
              <a:gd name="adj2" fmla="val -86574"/>
              <a:gd name="adj3" fmla="val 16667"/>
            </a:avLst>
          </a:prstGeom>
          <a:solidFill>
            <a:schemeClr val="accent1"/>
          </a:solidFill>
          <a:ln w="9525">
            <a:solidFill>
              <a:schemeClr val="tx1"/>
            </a:solidFill>
            <a:miter lim="800000"/>
          </a:ln>
        </p:spPr>
        <p:txBody>
          <a:bodyPr/>
          <a:lstStyle/>
          <a:p>
            <a:pPr algn="ctr"/>
            <a:r>
              <a:rPr lang="zh-CN" altLang="en-US" sz="2800">
                <a:sym typeface="+mn-ea"/>
              </a:rPr>
              <a:t>该类产品主要解决畜禽的正气不足（免疫抑制）、减少应激（热应激、惊吓应激）、保肝、护肾等。如现有的黄芪多糖；芪芍增免</a:t>
            </a:r>
            <a:r>
              <a:rPr lang="zh-CN" altLang="en-US" sz="2800">
                <a:cs typeface="+mn-ea"/>
                <a:sym typeface="+mn-ea"/>
              </a:rPr>
              <a:t>；石香颗粒；护肝颗粒；苍蓝口服液等。</a:t>
            </a:r>
            <a:endParaRPr lang="zh-CN" altLang="en-US" sz="280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文本框 149505"/>
          <p:cNvSpPr txBox="1"/>
          <p:nvPr/>
        </p:nvSpPr>
        <p:spPr>
          <a:xfrm>
            <a:off x="395288" y="1603375"/>
            <a:ext cx="8388350" cy="4376738"/>
          </a:xfrm>
          <a:prstGeom prst="rect">
            <a:avLst/>
          </a:prstGeom>
          <a:noFill/>
          <a:ln w="9525" cap="flat" cmpd="sng">
            <a:solidFill>
              <a:srgbClr val="0033CC"/>
            </a:solidFill>
            <a:prstDash val="solid"/>
            <a:miter/>
            <a:headEnd type="none" w="med" len="med"/>
            <a:tailEnd type="none" w="med" len="med"/>
          </a:ln>
        </p:spPr>
        <p:txBody>
          <a:bodyPr>
            <a:spAutoFit/>
          </a:bodyPr>
          <a:lstStyle/>
          <a:p>
            <a:pPr marL="266700" indent="-266700">
              <a:lnSpc>
                <a:spcPct val="90000"/>
              </a:lnSpc>
              <a:spcBef>
                <a:spcPct val="40000"/>
              </a:spcBef>
              <a:spcAft>
                <a:spcPct val="5000"/>
              </a:spcAft>
              <a:buFont typeface="Arial" panose="020B0604020202020204" pitchFamily="34" charset="0"/>
              <a:buBlip>
                <a:blip r:embed="rId2"/>
              </a:buBlip>
              <a:defRPr/>
            </a:pPr>
            <a:r>
              <a:rPr lang="zh-CN" altLang="en-US" sz="3200" dirty="0">
                <a:solidFill>
                  <a:schemeClr val="hlink"/>
                </a:solidFill>
                <a:latin typeface="Arial Black" panose="020B0A04020102020204" pitchFamily="34" charset="0"/>
                <a:ea typeface="宋体" panose="02010600030101010101" pitchFamily="2" charset="-122"/>
              </a:rPr>
              <a:t>（一）健康养殖呼唤中兽药</a:t>
            </a:r>
          </a:p>
          <a:p>
            <a:pPr marL="266700" indent="-266700">
              <a:lnSpc>
                <a:spcPct val="90000"/>
              </a:lnSpc>
              <a:spcBef>
                <a:spcPct val="40000"/>
              </a:spcBef>
              <a:spcAft>
                <a:spcPct val="5000"/>
              </a:spcAft>
              <a:buFont typeface="Arial" panose="020B0604020202020204" pitchFamily="34" charset="0"/>
              <a:buBlip>
                <a:blip r:embed="rId2"/>
              </a:buBlip>
              <a:defRPr/>
            </a:pPr>
            <a:r>
              <a:rPr lang="en-US" altLang="zh-CN" sz="2800" dirty="0">
                <a:solidFill>
                  <a:srgbClr val="FF3300"/>
                </a:solidFill>
                <a:latin typeface="黑体" panose="02010609060101010101" pitchFamily="49" charset="-122"/>
                <a:ea typeface="黑体" panose="02010609060101010101" pitchFamily="49" charset="-122"/>
                <a:sym typeface="+mn-ea"/>
              </a:rPr>
              <a:t>2.</a:t>
            </a:r>
            <a:r>
              <a:rPr lang="zh-CN" altLang="en-US" sz="2800" dirty="0">
                <a:solidFill>
                  <a:srgbClr val="FF3300"/>
                </a:solidFill>
                <a:latin typeface="黑体" panose="02010609060101010101" pitchFamily="49" charset="-122"/>
                <a:ea typeface="黑体" panose="02010609060101010101" pitchFamily="49" charset="-122"/>
                <a:sym typeface="+mn-ea"/>
              </a:rPr>
              <a:t>当前养殖业</a:t>
            </a:r>
            <a:r>
              <a:rPr lang="zh-CN" altLang="en-US" sz="2800" dirty="0">
                <a:solidFill>
                  <a:srgbClr val="FF3300"/>
                </a:solidFill>
                <a:latin typeface="黑体" panose="02010609060101010101" pitchFamily="49" charset="-122"/>
                <a:ea typeface="黑体" panose="02010609060101010101" pitchFamily="49" charset="-122"/>
                <a:cs typeface="+mn-ea"/>
                <a:sym typeface="+mn-ea"/>
              </a:rPr>
              <a:t>中的</a:t>
            </a:r>
            <a:r>
              <a:rPr lang="zh-CN" altLang="en-US" sz="2800" dirty="0">
                <a:solidFill>
                  <a:srgbClr val="FF3300"/>
                </a:solidFill>
                <a:latin typeface="黑体" panose="02010609060101010101" pitchFamily="49" charset="-122"/>
                <a:ea typeface="黑体" panose="02010609060101010101" pitchFamily="49" charset="-122"/>
                <a:cs typeface="+mn-ea"/>
              </a:rPr>
              <a:t>三大怪象</a:t>
            </a:r>
            <a:endParaRPr lang="en-US" altLang="zh-CN" sz="2800" dirty="0">
              <a:solidFill>
                <a:srgbClr val="FF3300"/>
              </a:solidFill>
              <a:latin typeface="黑体" panose="02010609060101010101" pitchFamily="49" charset="-122"/>
              <a:ea typeface="黑体" panose="02010609060101010101" pitchFamily="49" charset="-122"/>
              <a:cs typeface="+mn-ea"/>
            </a:endParaRPr>
          </a:p>
          <a:p>
            <a:pPr marL="266700" indent="-266700">
              <a:lnSpc>
                <a:spcPct val="90000"/>
              </a:lnSpc>
              <a:spcBef>
                <a:spcPct val="40000"/>
              </a:spcBef>
              <a:spcAft>
                <a:spcPct val="5000"/>
              </a:spcAft>
              <a:buFont typeface="Arial" panose="020B0604020202020204" pitchFamily="34" charset="0"/>
              <a:buBlip>
                <a:blip r:embed="rId2"/>
              </a:buBlip>
              <a:defRPr/>
            </a:pPr>
            <a:r>
              <a:rPr lang="en-US" altLang="zh-CN" sz="2800">
                <a:solidFill>
                  <a:schemeClr val="bg2"/>
                </a:solidFill>
                <a:latin typeface="仿宋" panose="02010609060101010101" charset="-122"/>
                <a:ea typeface="仿宋" panose="02010609060101010101" charset="-122"/>
              </a:rPr>
              <a:t>(1).</a:t>
            </a:r>
            <a:r>
              <a:rPr lang="zh-CN" altLang="en-US" sz="2800" dirty="0">
                <a:solidFill>
                  <a:schemeClr val="bg2"/>
                </a:solidFill>
                <a:latin typeface="仿宋" panose="02010609060101010101" charset="-122"/>
                <a:ea typeface="仿宋" panose="02010609060101010101" charset="-122"/>
                <a:sym typeface="+mn-ea"/>
              </a:rPr>
              <a:t>为什么我们对动物疾病的防治技术较</a:t>
            </a:r>
            <a:r>
              <a:rPr lang="en-US" altLang="zh-CN" sz="2800">
                <a:solidFill>
                  <a:schemeClr val="bg2"/>
                </a:solidFill>
                <a:latin typeface="仿宋" panose="02010609060101010101" charset="-122"/>
                <a:ea typeface="仿宋" panose="02010609060101010101" charset="-122"/>
                <a:sym typeface="+mn-ea"/>
              </a:rPr>
              <a:t>30</a:t>
            </a:r>
            <a:r>
              <a:rPr lang="zh-CN" altLang="en-US" sz="2800" dirty="0">
                <a:solidFill>
                  <a:schemeClr val="bg2"/>
                </a:solidFill>
                <a:latin typeface="仿宋" panose="02010609060101010101" charset="-122"/>
                <a:ea typeface="仿宋" panose="02010609060101010101" charset="-122"/>
                <a:sym typeface="+mn-ea"/>
              </a:rPr>
              <a:t>年前有了质的提高，但目前畜禽的疾病却越来越多？</a:t>
            </a:r>
            <a:endParaRPr lang="zh-CN" altLang="en-US" sz="2800" dirty="0">
              <a:solidFill>
                <a:schemeClr val="bg2"/>
              </a:solidFill>
              <a:latin typeface="仿宋" panose="02010609060101010101" charset="-122"/>
              <a:ea typeface="仿宋" panose="02010609060101010101" charset="-122"/>
            </a:endParaRPr>
          </a:p>
          <a:p>
            <a:pPr marL="266700" indent="-266700">
              <a:lnSpc>
                <a:spcPct val="90000"/>
              </a:lnSpc>
              <a:spcBef>
                <a:spcPct val="40000"/>
              </a:spcBef>
              <a:spcAft>
                <a:spcPct val="5000"/>
              </a:spcAft>
              <a:buFont typeface="Arial" panose="020B0604020202020204" pitchFamily="34" charset="0"/>
              <a:buBlip>
                <a:blip r:embed="rId2"/>
              </a:buBlip>
              <a:defRPr/>
            </a:pPr>
            <a:r>
              <a:rPr lang="en-US" altLang="zh-CN" sz="2800">
                <a:solidFill>
                  <a:schemeClr val="bg2"/>
                </a:solidFill>
                <a:latin typeface="仿宋" panose="02010609060101010101" charset="-122"/>
                <a:ea typeface="仿宋" panose="02010609060101010101" charset="-122"/>
              </a:rPr>
              <a:t>(2).</a:t>
            </a:r>
            <a:r>
              <a:rPr lang="zh-CN" altLang="en-US" sz="2800" dirty="0">
                <a:solidFill>
                  <a:schemeClr val="bg2"/>
                </a:solidFill>
                <a:latin typeface="仿宋" panose="02010609060101010101" charset="-122"/>
                <a:ea typeface="仿宋" panose="02010609060101010101" charset="-122"/>
                <a:sym typeface="+mn-ea"/>
              </a:rPr>
              <a:t>为什么我们的饲料原料储存技术和饲料脱霉技术在不断提高，而饲料霉菌毒素对动物造成的危害却并未减少，甚至还越来越严重？</a:t>
            </a:r>
            <a:endParaRPr lang="zh-CN" altLang="en-US" sz="2800" dirty="0">
              <a:solidFill>
                <a:schemeClr val="bg2"/>
              </a:solidFill>
              <a:latin typeface="仿宋" panose="02010609060101010101" charset="-122"/>
              <a:ea typeface="仿宋" panose="02010609060101010101" charset="-122"/>
            </a:endParaRPr>
          </a:p>
          <a:p>
            <a:pPr marL="266700" indent="-266700">
              <a:lnSpc>
                <a:spcPct val="90000"/>
              </a:lnSpc>
              <a:spcBef>
                <a:spcPct val="40000"/>
              </a:spcBef>
              <a:spcAft>
                <a:spcPct val="5000"/>
              </a:spcAft>
              <a:buFont typeface="Arial" panose="020B0604020202020204" pitchFamily="34" charset="0"/>
              <a:buBlip>
                <a:blip r:embed="rId2"/>
              </a:buBlip>
              <a:defRPr/>
            </a:pPr>
            <a:r>
              <a:rPr lang="en-US" altLang="zh-CN" sz="2800">
                <a:solidFill>
                  <a:schemeClr val="bg2"/>
                </a:solidFill>
                <a:latin typeface="仿宋" panose="02010609060101010101" charset="-122"/>
                <a:ea typeface="仿宋" panose="02010609060101010101" charset="-122"/>
              </a:rPr>
              <a:t>(3).</a:t>
            </a:r>
            <a:r>
              <a:rPr lang="zh-CN" altLang="en-US" sz="2800" dirty="0">
                <a:solidFill>
                  <a:schemeClr val="bg2"/>
                </a:solidFill>
                <a:latin typeface="仿宋" panose="02010609060101010101" charset="-122"/>
                <a:ea typeface="仿宋" panose="02010609060101010101" charset="-122"/>
                <a:sym typeface="+mn-ea"/>
              </a:rPr>
              <a:t>为什么我国有世界上种类最全的疫苗，却成为世界上畜禽病最多的国家？</a:t>
            </a:r>
            <a:endParaRPr lang="zh-CN" altLang="en-US" sz="2800" dirty="0">
              <a:solidFill>
                <a:schemeClr val="bg2"/>
              </a:solidFill>
              <a:latin typeface="仿宋" panose="02010609060101010101" charset="-122"/>
              <a:ea typeface="仿宋" panose="02010609060101010101" charset="-122"/>
            </a:endParaRPr>
          </a:p>
        </p:txBody>
      </p:sp>
      <p:sp>
        <p:nvSpPr>
          <p:cNvPr id="19458" name="标题 149506"/>
          <p:cNvSpPr>
            <a:spLocks noGrp="1"/>
          </p:cNvSpPr>
          <p:nvPr>
            <p:ph type="title"/>
          </p:nvPr>
        </p:nvSpPr>
        <p:spPr bwMode="auto">
          <a:xfrm>
            <a:off x="395288" y="476250"/>
            <a:ext cx="8389937" cy="930275"/>
          </a:xfrm>
          <a:solidFill>
            <a:srgbClr val="FFFFFF"/>
          </a:solidFill>
          <a:ln>
            <a:miter lim="800000"/>
          </a:ln>
        </p:spPr>
        <p:txBody>
          <a:bodyPr vert="horz" wrap="square" lIns="91440" tIns="45720" rIns="91440" bIns="45720" numCol="1" anchor="t" anchorCtr="0" compatLnSpc="1"/>
          <a:lstStyle/>
          <a:p>
            <a:pPr algn="ctr" eaLnBrk="1" hangingPunct="1"/>
            <a:r>
              <a:rPr lang="zh-CN" altLang="en-US" sz="4400" b="1" smtClean="0">
                <a:solidFill>
                  <a:srgbClr val="FF3300"/>
                </a:solidFill>
                <a:latin typeface="黑体" panose="02010609060101010101" pitchFamily="49" charset="-122"/>
                <a:ea typeface="黑体" panose="02010609060101010101" pitchFamily="49" charset="-122"/>
              </a:rPr>
              <a:t>一、中兽药的研发前景</a:t>
            </a:r>
          </a:p>
        </p:txBody>
      </p:sp>
      <p:sp>
        <p:nvSpPr>
          <p:cNvPr id="19459" name="直接连接符 149507"/>
          <p:cNvSpPr>
            <a:spLocks noChangeShapeType="1"/>
          </p:cNvSpPr>
          <p:nvPr/>
        </p:nvSpPr>
        <p:spPr bwMode="auto">
          <a:xfrm>
            <a:off x="881063" y="1314450"/>
            <a:ext cx="7416800" cy="0"/>
          </a:xfrm>
          <a:prstGeom prst="line">
            <a:avLst/>
          </a:prstGeom>
          <a:noFill/>
          <a:ln w="95250" cmpd="thinThick">
            <a:solidFill>
              <a:srgbClr val="000080"/>
            </a:solidFill>
            <a:round/>
          </a:ln>
        </p:spPr>
        <p:txBody>
          <a:bodyPr/>
          <a:lstStyle/>
          <a:p>
            <a:endParaRPr lang="zh-CN"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50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50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5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矩形 240641"/>
          <p:cNvSpPr>
            <a:spLocks noChangeArrowheads="1"/>
          </p:cNvSpPr>
          <p:nvPr/>
        </p:nvSpPr>
        <p:spPr bwMode="auto">
          <a:xfrm>
            <a:off x="1258888" y="3357563"/>
            <a:ext cx="7885112" cy="71437"/>
          </a:xfrm>
          <a:prstGeom prst="rect">
            <a:avLst/>
          </a:prstGeom>
          <a:solidFill>
            <a:schemeClr val="hlink"/>
          </a:solidFill>
          <a:ln w="9525">
            <a:solidFill>
              <a:schemeClr val="tx1"/>
            </a:solidFill>
            <a:miter lim="800000"/>
          </a:ln>
        </p:spPr>
        <p:txBody>
          <a:bodyPr/>
          <a:lstStyle/>
          <a:p>
            <a:pPr>
              <a:buFont typeface="Arial" panose="020B0604020202020204" pitchFamily="34" charset="0"/>
              <a:buNone/>
            </a:pPr>
            <a:endParaRPr lang="zh-CN" altLang="en-US" sz="2800"/>
          </a:p>
        </p:txBody>
      </p:sp>
      <p:sp>
        <p:nvSpPr>
          <p:cNvPr id="139266" name="矩形 240642"/>
          <p:cNvSpPr>
            <a:spLocks noChangeArrowheads="1"/>
          </p:cNvSpPr>
          <p:nvPr/>
        </p:nvSpPr>
        <p:spPr bwMode="auto">
          <a:xfrm>
            <a:off x="1116013" y="549275"/>
            <a:ext cx="2376487" cy="720725"/>
          </a:xfrm>
          <a:prstGeom prst="rect">
            <a:avLst/>
          </a:prstGeom>
          <a:solidFill>
            <a:srgbClr val="FF0000"/>
          </a:solidFill>
          <a:ln w="9525">
            <a:solidFill>
              <a:schemeClr val="tx1"/>
            </a:solidFill>
            <a:miter lim="800000"/>
          </a:ln>
        </p:spPr>
        <p:txBody>
          <a:bodyPr wrap="none" anchor="ctr"/>
          <a:lstStyle/>
          <a:p>
            <a:pPr algn="ctr">
              <a:buFont typeface="Arial" panose="020B0604020202020204" pitchFamily="34" charset="0"/>
              <a:buNone/>
            </a:pPr>
            <a:r>
              <a:rPr lang="zh-CN" altLang="en-US" sz="2800">
                <a:latin typeface="Times New Roman" panose="02020603050405020304" pitchFamily="18" charset="0"/>
                <a:ea typeface="黑体" panose="02010609060101010101" pitchFamily="49" charset="-122"/>
              </a:rPr>
              <a:t>健康状态</a:t>
            </a:r>
          </a:p>
        </p:txBody>
      </p:sp>
      <p:sp>
        <p:nvSpPr>
          <p:cNvPr id="139267" name="矩形 240643"/>
          <p:cNvSpPr>
            <a:spLocks noChangeArrowheads="1"/>
          </p:cNvSpPr>
          <p:nvPr/>
        </p:nvSpPr>
        <p:spPr bwMode="auto">
          <a:xfrm>
            <a:off x="1042988" y="1484313"/>
            <a:ext cx="2449512" cy="720725"/>
          </a:xfrm>
          <a:prstGeom prst="rect">
            <a:avLst/>
          </a:prstGeom>
          <a:solidFill>
            <a:srgbClr val="993300"/>
          </a:solidFill>
          <a:ln w="9525">
            <a:solidFill>
              <a:schemeClr val="tx1"/>
            </a:solidFill>
            <a:miter lim="800000"/>
          </a:ln>
        </p:spPr>
        <p:txBody>
          <a:bodyPr wrap="none" anchor="ctr"/>
          <a:lstStyle/>
          <a:p>
            <a:pPr algn="ctr">
              <a:buFont typeface="Arial" panose="020B0604020202020204" pitchFamily="34" charset="0"/>
              <a:buNone/>
            </a:pPr>
            <a:r>
              <a:rPr lang="zh-CN" altLang="en-US" sz="2800">
                <a:latin typeface="Times New Roman" panose="02020603050405020304" pitchFamily="18" charset="0"/>
                <a:ea typeface="黑体" panose="02010609060101010101" pitchFamily="49" charset="-122"/>
              </a:rPr>
              <a:t>亚健康状态</a:t>
            </a:r>
          </a:p>
        </p:txBody>
      </p:sp>
      <p:sp>
        <p:nvSpPr>
          <p:cNvPr id="139268" name="矩形 240644"/>
          <p:cNvSpPr>
            <a:spLocks noChangeArrowheads="1"/>
          </p:cNvSpPr>
          <p:nvPr/>
        </p:nvSpPr>
        <p:spPr bwMode="auto">
          <a:xfrm>
            <a:off x="1116013" y="2420938"/>
            <a:ext cx="2376487" cy="720725"/>
          </a:xfrm>
          <a:prstGeom prst="rect">
            <a:avLst/>
          </a:prstGeom>
          <a:solidFill>
            <a:srgbClr val="800000"/>
          </a:solidFill>
          <a:ln w="9525">
            <a:solidFill>
              <a:schemeClr val="tx1"/>
            </a:solidFill>
            <a:miter lim="800000"/>
          </a:ln>
        </p:spPr>
        <p:txBody>
          <a:bodyPr wrap="none" anchor="ctr"/>
          <a:lstStyle/>
          <a:p>
            <a:pPr algn="ctr">
              <a:buFont typeface="Arial" panose="020B0604020202020204" pitchFamily="34" charset="0"/>
              <a:buNone/>
            </a:pPr>
            <a:r>
              <a:rPr lang="zh-CN" altLang="en-US" sz="2800">
                <a:latin typeface="Times New Roman" panose="02020603050405020304" pitchFamily="18" charset="0"/>
                <a:ea typeface="黑体" panose="02010609060101010101" pitchFamily="49" charset="-122"/>
              </a:rPr>
              <a:t>亚临床状态</a:t>
            </a:r>
          </a:p>
        </p:txBody>
      </p:sp>
      <p:sp>
        <p:nvSpPr>
          <p:cNvPr id="139269" name="流程图: 终止 240646"/>
          <p:cNvSpPr>
            <a:spLocks noChangeArrowheads="1"/>
          </p:cNvSpPr>
          <p:nvPr/>
        </p:nvSpPr>
        <p:spPr bwMode="auto">
          <a:xfrm>
            <a:off x="4427538" y="1628775"/>
            <a:ext cx="1871662" cy="434975"/>
          </a:xfrm>
          <a:prstGeom prst="flowChartTerminator">
            <a:avLst/>
          </a:prstGeom>
          <a:solidFill>
            <a:srgbClr val="993300"/>
          </a:solidFill>
          <a:ln w="9525">
            <a:solidFill>
              <a:schemeClr val="tx1"/>
            </a:solidFill>
            <a:miter lim="800000"/>
          </a:ln>
        </p:spPr>
        <p:txBody>
          <a:bodyPr wrap="none" anchor="ctr"/>
          <a:lstStyle/>
          <a:p>
            <a:pPr algn="ctr">
              <a:buFont typeface="Arial" panose="020B0604020202020204" pitchFamily="34" charset="0"/>
              <a:buNone/>
            </a:pPr>
            <a:r>
              <a:rPr lang="zh-CN" altLang="en-US" sz="2800">
                <a:latin typeface="Times New Roman" panose="02020603050405020304" pitchFamily="18" charset="0"/>
                <a:ea typeface="楷体_GB2312"/>
                <a:cs typeface="楷体_GB2312"/>
              </a:rPr>
              <a:t>易感期</a:t>
            </a:r>
          </a:p>
        </p:txBody>
      </p:sp>
      <p:grpSp>
        <p:nvGrpSpPr>
          <p:cNvPr id="139270" name="组合 240647"/>
          <p:cNvGrpSpPr/>
          <p:nvPr/>
        </p:nvGrpSpPr>
        <p:grpSpPr bwMode="auto">
          <a:xfrm>
            <a:off x="3419475" y="981075"/>
            <a:ext cx="431800" cy="863600"/>
            <a:chOff x="0" y="0"/>
            <a:chExt cx="272" cy="544"/>
          </a:xfrm>
        </p:grpSpPr>
        <p:sp>
          <p:nvSpPr>
            <p:cNvPr id="139287" name="直接连接符 240648"/>
            <p:cNvSpPr>
              <a:spLocks noChangeShapeType="1"/>
            </p:cNvSpPr>
            <p:nvPr/>
          </p:nvSpPr>
          <p:spPr bwMode="auto">
            <a:xfrm>
              <a:off x="0" y="0"/>
              <a:ext cx="272" cy="0"/>
            </a:xfrm>
            <a:prstGeom prst="line">
              <a:avLst/>
            </a:prstGeom>
            <a:noFill/>
            <a:ln w="76200">
              <a:solidFill>
                <a:srgbClr val="FF0000"/>
              </a:solidFill>
              <a:round/>
            </a:ln>
          </p:spPr>
          <p:txBody>
            <a:bodyPr/>
            <a:lstStyle/>
            <a:p>
              <a:endParaRPr lang="zh-CN" altLang="en-US"/>
            </a:p>
          </p:txBody>
        </p:sp>
        <p:sp>
          <p:nvSpPr>
            <p:cNvPr id="139288" name="直接连接符 240649"/>
            <p:cNvSpPr>
              <a:spLocks noChangeShapeType="1"/>
            </p:cNvSpPr>
            <p:nvPr/>
          </p:nvSpPr>
          <p:spPr bwMode="auto">
            <a:xfrm>
              <a:off x="272" y="0"/>
              <a:ext cx="0" cy="544"/>
            </a:xfrm>
            <a:prstGeom prst="line">
              <a:avLst/>
            </a:prstGeom>
            <a:noFill/>
            <a:ln w="76200">
              <a:solidFill>
                <a:srgbClr val="FF0000"/>
              </a:solidFill>
              <a:round/>
              <a:tailEnd type="triangle" w="med" len="med"/>
            </a:ln>
          </p:spPr>
          <p:txBody>
            <a:bodyPr/>
            <a:lstStyle/>
            <a:p>
              <a:endParaRPr lang="zh-CN" altLang="en-US"/>
            </a:p>
          </p:txBody>
        </p:sp>
      </p:grpSp>
      <p:sp>
        <p:nvSpPr>
          <p:cNvPr id="139271" name="直接连接符 240650"/>
          <p:cNvSpPr>
            <a:spLocks noChangeShapeType="1"/>
          </p:cNvSpPr>
          <p:nvPr/>
        </p:nvSpPr>
        <p:spPr bwMode="auto">
          <a:xfrm>
            <a:off x="3492500" y="1844675"/>
            <a:ext cx="935038" cy="0"/>
          </a:xfrm>
          <a:prstGeom prst="line">
            <a:avLst/>
          </a:prstGeom>
          <a:noFill/>
          <a:ln w="76200">
            <a:solidFill>
              <a:schemeClr val="hlink"/>
            </a:solidFill>
            <a:round/>
            <a:tailEnd type="triangle" w="med" len="med"/>
          </a:ln>
        </p:spPr>
        <p:txBody>
          <a:bodyPr/>
          <a:lstStyle/>
          <a:p>
            <a:endParaRPr lang="zh-CN" altLang="en-US"/>
          </a:p>
        </p:txBody>
      </p:sp>
      <p:sp>
        <p:nvSpPr>
          <p:cNvPr id="139272" name="流程图: 终止 240651"/>
          <p:cNvSpPr>
            <a:spLocks noChangeArrowheads="1"/>
          </p:cNvSpPr>
          <p:nvPr/>
        </p:nvSpPr>
        <p:spPr bwMode="auto">
          <a:xfrm>
            <a:off x="4427538" y="2492375"/>
            <a:ext cx="1871662" cy="434975"/>
          </a:xfrm>
          <a:prstGeom prst="flowChartTerminator">
            <a:avLst/>
          </a:prstGeom>
          <a:solidFill>
            <a:srgbClr val="993300"/>
          </a:solidFill>
          <a:ln w="9525">
            <a:solidFill>
              <a:schemeClr val="tx1"/>
            </a:solidFill>
            <a:miter lim="800000"/>
          </a:ln>
        </p:spPr>
        <p:txBody>
          <a:bodyPr wrap="none" anchor="ctr"/>
          <a:lstStyle/>
          <a:p>
            <a:pPr algn="ctr">
              <a:buFont typeface="Arial" panose="020B0604020202020204" pitchFamily="34" charset="0"/>
              <a:buNone/>
            </a:pPr>
            <a:r>
              <a:rPr lang="zh-CN" altLang="en-US" sz="2800">
                <a:latin typeface="Times New Roman" panose="02020603050405020304" pitchFamily="18" charset="0"/>
                <a:ea typeface="楷体_GB2312"/>
                <a:cs typeface="楷体_GB2312"/>
              </a:rPr>
              <a:t>潜伏期</a:t>
            </a:r>
          </a:p>
        </p:txBody>
      </p:sp>
      <p:sp>
        <p:nvSpPr>
          <p:cNvPr id="139273" name="直接连接符 240652"/>
          <p:cNvSpPr>
            <a:spLocks noChangeShapeType="1"/>
          </p:cNvSpPr>
          <p:nvPr/>
        </p:nvSpPr>
        <p:spPr bwMode="auto">
          <a:xfrm>
            <a:off x="3492500" y="2708275"/>
            <a:ext cx="935038" cy="0"/>
          </a:xfrm>
          <a:prstGeom prst="line">
            <a:avLst/>
          </a:prstGeom>
          <a:noFill/>
          <a:ln w="76200">
            <a:solidFill>
              <a:schemeClr val="hlink"/>
            </a:solidFill>
            <a:round/>
            <a:tailEnd type="triangle" w="med" len="med"/>
          </a:ln>
        </p:spPr>
        <p:txBody>
          <a:bodyPr/>
          <a:lstStyle/>
          <a:p>
            <a:endParaRPr lang="zh-CN" altLang="en-US"/>
          </a:p>
        </p:txBody>
      </p:sp>
      <p:sp>
        <p:nvSpPr>
          <p:cNvPr id="139274" name="矩形 240661"/>
          <p:cNvSpPr>
            <a:spLocks noChangeArrowheads="1"/>
          </p:cNvSpPr>
          <p:nvPr/>
        </p:nvSpPr>
        <p:spPr bwMode="auto">
          <a:xfrm>
            <a:off x="179388" y="333375"/>
            <a:ext cx="792162" cy="6264275"/>
          </a:xfrm>
          <a:prstGeom prst="rect">
            <a:avLst/>
          </a:prstGeom>
          <a:noFill/>
          <a:ln w="38100">
            <a:solidFill>
              <a:schemeClr val="hlink"/>
            </a:solidFill>
            <a:miter lim="800000"/>
          </a:ln>
        </p:spPr>
        <p:txBody>
          <a:bodyPr wrap="none" anchor="ctr"/>
          <a:lstStyle/>
          <a:p>
            <a:pPr algn="ctr">
              <a:buFont typeface="Arial" panose="020B0604020202020204" pitchFamily="34" charset="0"/>
              <a:buNone/>
            </a:pPr>
            <a:r>
              <a:rPr lang="zh-CN" altLang="en-US" sz="4400">
                <a:solidFill>
                  <a:srgbClr val="FF0000"/>
                </a:solidFill>
                <a:latin typeface="Times New Roman" panose="02020603050405020304" pitchFamily="18" charset="0"/>
              </a:rPr>
              <a:t>保</a:t>
            </a:r>
          </a:p>
          <a:p>
            <a:pPr algn="ctr">
              <a:buFont typeface="Arial" panose="020B0604020202020204" pitchFamily="34" charset="0"/>
              <a:buNone/>
            </a:pPr>
            <a:r>
              <a:rPr lang="zh-CN" altLang="en-US" sz="4400">
                <a:solidFill>
                  <a:srgbClr val="FF0000"/>
                </a:solidFill>
                <a:latin typeface="Times New Roman" panose="02020603050405020304" pitchFamily="18" charset="0"/>
              </a:rPr>
              <a:t>健</a:t>
            </a:r>
          </a:p>
          <a:p>
            <a:pPr algn="ctr">
              <a:buFont typeface="Arial" panose="020B0604020202020204" pitchFamily="34" charset="0"/>
              <a:buNone/>
            </a:pPr>
            <a:r>
              <a:rPr lang="zh-CN" altLang="en-US" sz="2400">
                <a:solidFill>
                  <a:srgbClr val="FF0000"/>
                </a:solidFill>
                <a:latin typeface="Times New Roman" panose="02020603050405020304" pitchFamily="18" charset="0"/>
              </a:rPr>
              <a:t>、</a:t>
            </a:r>
          </a:p>
          <a:p>
            <a:pPr algn="ctr">
              <a:buFont typeface="Arial" panose="020B0604020202020204" pitchFamily="34" charset="0"/>
              <a:buNone/>
            </a:pPr>
            <a:r>
              <a:rPr lang="zh-CN" altLang="en-US" sz="4400">
                <a:solidFill>
                  <a:srgbClr val="FF0000"/>
                </a:solidFill>
                <a:latin typeface="Times New Roman" panose="02020603050405020304" pitchFamily="18" charset="0"/>
              </a:rPr>
              <a:t>预</a:t>
            </a:r>
          </a:p>
          <a:p>
            <a:pPr algn="ctr">
              <a:buFont typeface="Arial" panose="020B0604020202020204" pitchFamily="34" charset="0"/>
              <a:buNone/>
            </a:pPr>
            <a:r>
              <a:rPr lang="zh-CN" altLang="en-US" sz="4400">
                <a:solidFill>
                  <a:srgbClr val="FF0000"/>
                </a:solidFill>
                <a:latin typeface="Times New Roman" panose="02020603050405020304" pitchFamily="18" charset="0"/>
              </a:rPr>
              <a:t>防</a:t>
            </a:r>
          </a:p>
          <a:p>
            <a:pPr algn="ctr">
              <a:buFont typeface="Arial" panose="020B0604020202020204" pitchFamily="34" charset="0"/>
              <a:buNone/>
            </a:pPr>
            <a:r>
              <a:rPr lang="zh-CN" altLang="en-US" sz="4400">
                <a:solidFill>
                  <a:srgbClr val="FF0000"/>
                </a:solidFill>
                <a:latin typeface="Times New Roman" panose="02020603050405020304" pitchFamily="18" charset="0"/>
              </a:rPr>
              <a:t>与</a:t>
            </a:r>
          </a:p>
          <a:p>
            <a:pPr algn="ctr">
              <a:buFont typeface="Arial" panose="020B0604020202020204" pitchFamily="34" charset="0"/>
              <a:buNone/>
            </a:pPr>
            <a:r>
              <a:rPr lang="zh-CN" altLang="en-US" sz="4400">
                <a:solidFill>
                  <a:srgbClr val="FF0000"/>
                </a:solidFill>
                <a:latin typeface="Times New Roman" panose="02020603050405020304" pitchFamily="18" charset="0"/>
              </a:rPr>
              <a:t>治</a:t>
            </a:r>
          </a:p>
          <a:p>
            <a:pPr algn="ctr">
              <a:buFont typeface="Arial" panose="020B0604020202020204" pitchFamily="34" charset="0"/>
              <a:buNone/>
            </a:pPr>
            <a:r>
              <a:rPr lang="zh-CN" altLang="en-US" sz="4400">
                <a:solidFill>
                  <a:srgbClr val="FF0000"/>
                </a:solidFill>
                <a:latin typeface="Times New Roman" panose="02020603050405020304" pitchFamily="18" charset="0"/>
              </a:rPr>
              <a:t>疗</a:t>
            </a:r>
          </a:p>
        </p:txBody>
      </p:sp>
      <p:grpSp>
        <p:nvGrpSpPr>
          <p:cNvPr id="139275" name="组合 240662"/>
          <p:cNvGrpSpPr/>
          <p:nvPr/>
        </p:nvGrpSpPr>
        <p:grpSpPr bwMode="auto">
          <a:xfrm>
            <a:off x="6300788" y="1341438"/>
            <a:ext cx="2303462" cy="863600"/>
            <a:chOff x="0" y="0"/>
            <a:chExt cx="1360" cy="499"/>
          </a:xfrm>
        </p:grpSpPr>
        <p:sp>
          <p:nvSpPr>
            <p:cNvPr id="139285" name="直接连接符 240663"/>
            <p:cNvSpPr>
              <a:spLocks noChangeShapeType="1"/>
            </p:cNvSpPr>
            <p:nvPr/>
          </p:nvSpPr>
          <p:spPr bwMode="auto">
            <a:xfrm flipH="1">
              <a:off x="0" y="272"/>
              <a:ext cx="272" cy="0"/>
            </a:xfrm>
            <a:prstGeom prst="line">
              <a:avLst/>
            </a:prstGeom>
            <a:noFill/>
            <a:ln w="76200">
              <a:solidFill>
                <a:srgbClr val="003300"/>
              </a:solidFill>
              <a:round/>
              <a:tailEnd type="stealth" w="med" len="med"/>
            </a:ln>
          </p:spPr>
          <p:txBody>
            <a:bodyPr/>
            <a:lstStyle/>
            <a:p>
              <a:endParaRPr lang="zh-CN" altLang="en-US"/>
            </a:p>
          </p:txBody>
        </p:sp>
        <p:sp>
          <p:nvSpPr>
            <p:cNvPr id="139286" name="矩形 240664"/>
            <p:cNvSpPr>
              <a:spLocks noChangeArrowheads="1"/>
            </p:cNvSpPr>
            <p:nvPr/>
          </p:nvSpPr>
          <p:spPr bwMode="auto">
            <a:xfrm>
              <a:off x="272" y="0"/>
              <a:ext cx="1088" cy="499"/>
            </a:xfrm>
            <a:prstGeom prst="rect">
              <a:avLst/>
            </a:prstGeom>
            <a:noFill/>
            <a:ln w="28575">
              <a:solidFill>
                <a:srgbClr val="003300"/>
              </a:solidFill>
              <a:miter lim="800000"/>
            </a:ln>
          </p:spPr>
          <p:txBody>
            <a:bodyPr wrap="none" anchor="ctr"/>
            <a:lstStyle/>
            <a:p>
              <a:pPr algn="ctr">
                <a:buFont typeface="Arial" panose="020B0604020202020204" pitchFamily="34" charset="0"/>
                <a:buNone/>
              </a:pPr>
              <a:r>
                <a:rPr lang="en-US" altLang="zh-CN">
                  <a:solidFill>
                    <a:srgbClr val="FF3300"/>
                  </a:solidFill>
                  <a:latin typeface="Times New Roman" panose="02020603050405020304" pitchFamily="18" charset="0"/>
                </a:rPr>
                <a:t>1.</a:t>
              </a:r>
              <a:r>
                <a:rPr lang="zh-CN" altLang="en-US">
                  <a:solidFill>
                    <a:srgbClr val="FF3300"/>
                  </a:solidFill>
                  <a:latin typeface="Times New Roman" panose="02020603050405020304" pitchFamily="18" charset="0"/>
                </a:rPr>
                <a:t>保健</a:t>
              </a:r>
            </a:p>
            <a:p>
              <a:pPr algn="ctr">
                <a:buFont typeface="Arial" panose="020B0604020202020204" pitchFamily="34" charset="0"/>
                <a:buNone/>
              </a:pPr>
              <a:r>
                <a:rPr lang="zh-CN" altLang="en-US" sz="1800">
                  <a:solidFill>
                    <a:schemeClr val="hlink"/>
                  </a:solidFill>
                  <a:latin typeface="Times New Roman" panose="02020603050405020304" pitchFamily="18" charset="0"/>
                </a:rPr>
                <a:t>扶助正气</a:t>
              </a:r>
            </a:p>
          </p:txBody>
        </p:sp>
      </p:grpSp>
      <p:sp>
        <p:nvSpPr>
          <p:cNvPr id="139276" name="文本框 240665"/>
          <p:cNvSpPr txBox="1">
            <a:spLocks noChangeArrowheads="1"/>
          </p:cNvSpPr>
          <p:nvPr/>
        </p:nvSpPr>
        <p:spPr bwMode="auto">
          <a:xfrm>
            <a:off x="4356100" y="404813"/>
            <a:ext cx="3455988" cy="579437"/>
          </a:xfrm>
          <a:prstGeom prst="rect">
            <a:avLst/>
          </a:prstGeom>
          <a:noFill/>
          <a:ln w="9525">
            <a:noFill/>
            <a:miter lim="800000"/>
          </a:ln>
        </p:spPr>
        <p:txBody>
          <a:bodyPr>
            <a:spAutoFit/>
          </a:bodyPr>
          <a:lstStyle/>
          <a:p>
            <a:pPr algn="ctr">
              <a:spcBef>
                <a:spcPct val="50000"/>
              </a:spcBef>
              <a:buFont typeface="Arial" panose="020B0604020202020204" pitchFamily="34" charset="0"/>
              <a:buNone/>
            </a:pPr>
            <a:r>
              <a:rPr lang="zh-CN" altLang="en-US" sz="3200">
                <a:solidFill>
                  <a:srgbClr val="FF0000"/>
                </a:solidFill>
                <a:latin typeface="Times New Roman" panose="02020603050405020304" pitchFamily="18" charset="0"/>
              </a:rPr>
              <a:t>未病先防</a:t>
            </a:r>
          </a:p>
        </p:txBody>
      </p:sp>
      <p:sp>
        <p:nvSpPr>
          <p:cNvPr id="139277" name="文本框 240666"/>
          <p:cNvSpPr txBox="1">
            <a:spLocks noChangeArrowheads="1"/>
          </p:cNvSpPr>
          <p:nvPr/>
        </p:nvSpPr>
        <p:spPr bwMode="auto">
          <a:xfrm>
            <a:off x="1187450" y="5300663"/>
            <a:ext cx="2447925" cy="579437"/>
          </a:xfrm>
          <a:prstGeom prst="rect">
            <a:avLst/>
          </a:prstGeom>
          <a:noFill/>
          <a:ln w="9525">
            <a:noFill/>
            <a:miter lim="800000"/>
          </a:ln>
        </p:spPr>
        <p:txBody>
          <a:bodyPr>
            <a:spAutoFit/>
          </a:bodyPr>
          <a:lstStyle/>
          <a:p>
            <a:pPr algn="ctr">
              <a:spcBef>
                <a:spcPct val="50000"/>
              </a:spcBef>
              <a:buFont typeface="Arial" panose="020B0604020202020204" pitchFamily="34" charset="0"/>
              <a:buNone/>
            </a:pPr>
            <a:r>
              <a:rPr lang="zh-CN" altLang="en-US" sz="3200">
                <a:solidFill>
                  <a:srgbClr val="FF0000"/>
                </a:solidFill>
                <a:latin typeface="Times New Roman" panose="02020603050405020304" pitchFamily="18" charset="0"/>
              </a:rPr>
              <a:t>既病防变</a:t>
            </a:r>
          </a:p>
        </p:txBody>
      </p:sp>
      <p:sp>
        <p:nvSpPr>
          <p:cNvPr id="139278" name="直接连接符 240667"/>
          <p:cNvSpPr>
            <a:spLocks noChangeShapeType="1"/>
          </p:cNvSpPr>
          <p:nvPr/>
        </p:nvSpPr>
        <p:spPr bwMode="auto">
          <a:xfrm flipH="1">
            <a:off x="6300788" y="6021388"/>
            <a:ext cx="431800" cy="0"/>
          </a:xfrm>
          <a:prstGeom prst="line">
            <a:avLst/>
          </a:prstGeom>
          <a:noFill/>
          <a:ln w="76200">
            <a:solidFill>
              <a:schemeClr val="tx1"/>
            </a:solidFill>
            <a:round/>
            <a:tailEnd type="stealth" w="med" len="med"/>
          </a:ln>
        </p:spPr>
        <p:txBody>
          <a:bodyPr/>
          <a:lstStyle/>
          <a:p>
            <a:endParaRPr lang="zh-CN" altLang="en-US"/>
          </a:p>
        </p:txBody>
      </p:sp>
      <p:grpSp>
        <p:nvGrpSpPr>
          <p:cNvPr id="139279" name="组合 240668"/>
          <p:cNvGrpSpPr/>
          <p:nvPr/>
        </p:nvGrpSpPr>
        <p:grpSpPr bwMode="auto">
          <a:xfrm>
            <a:off x="6227763" y="2276475"/>
            <a:ext cx="2305050" cy="865188"/>
            <a:chOff x="0" y="0"/>
            <a:chExt cx="1406" cy="545"/>
          </a:xfrm>
        </p:grpSpPr>
        <p:grpSp>
          <p:nvGrpSpPr>
            <p:cNvPr id="139281" name="组合 240669"/>
            <p:cNvGrpSpPr/>
            <p:nvPr/>
          </p:nvGrpSpPr>
          <p:grpSpPr bwMode="auto">
            <a:xfrm>
              <a:off x="46" y="0"/>
              <a:ext cx="1360" cy="545"/>
              <a:chOff x="0" y="0"/>
              <a:chExt cx="1360" cy="499"/>
            </a:xfrm>
          </p:grpSpPr>
          <p:sp>
            <p:nvSpPr>
              <p:cNvPr id="139283" name="直接连接符 240670"/>
              <p:cNvSpPr>
                <a:spLocks noChangeShapeType="1"/>
              </p:cNvSpPr>
              <p:nvPr/>
            </p:nvSpPr>
            <p:spPr bwMode="auto">
              <a:xfrm flipH="1">
                <a:off x="0" y="272"/>
                <a:ext cx="272" cy="0"/>
              </a:xfrm>
              <a:prstGeom prst="line">
                <a:avLst/>
              </a:prstGeom>
              <a:noFill/>
              <a:ln w="38100">
                <a:solidFill>
                  <a:srgbClr val="003300"/>
                </a:solidFill>
                <a:round/>
                <a:tailEnd type="stealth" w="med" len="med"/>
              </a:ln>
            </p:spPr>
            <p:txBody>
              <a:bodyPr/>
              <a:lstStyle/>
              <a:p>
                <a:endParaRPr lang="zh-CN" altLang="en-US"/>
              </a:p>
            </p:txBody>
          </p:sp>
          <p:sp>
            <p:nvSpPr>
              <p:cNvPr id="139284" name="矩形 240671"/>
              <p:cNvSpPr>
                <a:spLocks noChangeArrowheads="1"/>
              </p:cNvSpPr>
              <p:nvPr/>
            </p:nvSpPr>
            <p:spPr bwMode="auto">
              <a:xfrm>
                <a:off x="272" y="0"/>
                <a:ext cx="1088" cy="499"/>
              </a:xfrm>
              <a:prstGeom prst="rect">
                <a:avLst/>
              </a:prstGeom>
              <a:noFill/>
              <a:ln w="38100">
                <a:solidFill>
                  <a:srgbClr val="003300"/>
                </a:solidFill>
                <a:miter lim="800000"/>
              </a:ln>
            </p:spPr>
            <p:txBody>
              <a:bodyPr wrap="none" anchor="ctr"/>
              <a:lstStyle/>
              <a:p>
                <a:pPr algn="ctr">
                  <a:buFont typeface="Arial" panose="020B0604020202020204" pitchFamily="34" charset="0"/>
                  <a:buNone/>
                </a:pPr>
                <a:r>
                  <a:rPr lang="en-US" altLang="zh-CN">
                    <a:solidFill>
                      <a:srgbClr val="FF3300"/>
                    </a:solidFill>
                    <a:latin typeface="Times New Roman" panose="02020603050405020304" pitchFamily="18" charset="0"/>
                  </a:rPr>
                  <a:t>2.</a:t>
                </a:r>
                <a:r>
                  <a:rPr lang="zh-CN" altLang="en-US">
                    <a:solidFill>
                      <a:srgbClr val="FF3300"/>
                    </a:solidFill>
                    <a:latin typeface="Times New Roman" panose="02020603050405020304" pitchFamily="18" charset="0"/>
                  </a:rPr>
                  <a:t>预防</a:t>
                </a:r>
              </a:p>
              <a:p>
                <a:pPr algn="ctr">
                  <a:buFont typeface="Arial" panose="020B0604020202020204" pitchFamily="34" charset="0"/>
                  <a:buNone/>
                </a:pPr>
                <a:r>
                  <a:rPr lang="zh-CN" altLang="en-US" sz="1800">
                    <a:solidFill>
                      <a:schemeClr val="hlink"/>
                    </a:solidFill>
                    <a:latin typeface="Times New Roman" panose="02020603050405020304" pitchFamily="18" charset="0"/>
                  </a:rPr>
                  <a:t>扶正兼祛邪</a:t>
                </a:r>
              </a:p>
            </p:txBody>
          </p:sp>
        </p:grpSp>
        <p:sp>
          <p:nvSpPr>
            <p:cNvPr id="139282" name="直接连接符 240672"/>
            <p:cNvSpPr>
              <a:spLocks noChangeShapeType="1"/>
            </p:cNvSpPr>
            <p:nvPr/>
          </p:nvSpPr>
          <p:spPr bwMode="auto">
            <a:xfrm flipH="1">
              <a:off x="0" y="272"/>
              <a:ext cx="272" cy="0"/>
            </a:xfrm>
            <a:prstGeom prst="line">
              <a:avLst/>
            </a:prstGeom>
            <a:noFill/>
            <a:ln w="76200">
              <a:solidFill>
                <a:srgbClr val="333300"/>
              </a:solidFill>
              <a:round/>
              <a:tailEnd type="stealth" w="med" len="med"/>
            </a:ln>
          </p:spPr>
          <p:txBody>
            <a:bodyPr/>
            <a:lstStyle/>
            <a:p>
              <a:endParaRPr lang="zh-CN" altLang="en-US"/>
            </a:p>
          </p:txBody>
        </p:sp>
      </p:grpSp>
      <p:sp>
        <p:nvSpPr>
          <p:cNvPr id="139280" name="AutoShape 39"/>
          <p:cNvSpPr>
            <a:spLocks noChangeArrowheads="1"/>
          </p:cNvSpPr>
          <p:nvPr/>
        </p:nvSpPr>
        <p:spPr bwMode="auto">
          <a:xfrm>
            <a:off x="1476375" y="3716655"/>
            <a:ext cx="6409055" cy="3036570"/>
          </a:xfrm>
          <a:prstGeom prst="wedgeRoundRectCallout">
            <a:avLst>
              <a:gd name="adj1" fmla="val 45639"/>
              <a:gd name="adj2" fmla="val -104074"/>
              <a:gd name="adj3" fmla="val 16667"/>
            </a:avLst>
          </a:prstGeom>
          <a:solidFill>
            <a:srgbClr val="000000"/>
          </a:solidFill>
          <a:ln w="9525">
            <a:solidFill>
              <a:schemeClr val="tx1"/>
            </a:solidFill>
            <a:miter lim="800000"/>
          </a:ln>
        </p:spPr>
        <p:txBody>
          <a:bodyPr/>
          <a:lstStyle/>
          <a:p>
            <a:pPr algn="l"/>
            <a:r>
              <a:rPr lang="zh-CN" altLang="en-US" sz="3200">
                <a:sym typeface="+mn-ea"/>
              </a:rPr>
              <a:t>该类产品主要解决畜禽隐性带毒问题，如鸡传染性贫血、母猪的隐性蓝耳病、圆环、伪狂犬等。如，现有的玉屏风口服液（颗粒）扶正解毒口服液（颗粒）</a:t>
            </a:r>
            <a:endParaRPr lang="zh-CN" altLang="en-US" sz="3200"/>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矩形 240641"/>
          <p:cNvSpPr>
            <a:spLocks noChangeArrowheads="1"/>
          </p:cNvSpPr>
          <p:nvPr/>
        </p:nvSpPr>
        <p:spPr bwMode="auto">
          <a:xfrm>
            <a:off x="1258888" y="3357563"/>
            <a:ext cx="7885112" cy="71437"/>
          </a:xfrm>
          <a:prstGeom prst="rect">
            <a:avLst/>
          </a:prstGeom>
          <a:solidFill>
            <a:schemeClr val="hlink"/>
          </a:solidFill>
          <a:ln w="9525">
            <a:solidFill>
              <a:schemeClr val="tx1"/>
            </a:solidFill>
            <a:miter lim="800000"/>
          </a:ln>
        </p:spPr>
        <p:txBody>
          <a:bodyPr/>
          <a:lstStyle/>
          <a:p>
            <a:pPr>
              <a:buFont typeface="Arial" panose="020B0604020202020204" pitchFamily="34" charset="0"/>
              <a:buNone/>
            </a:pPr>
            <a:endParaRPr lang="zh-CN" altLang="en-US" sz="2800"/>
          </a:p>
        </p:txBody>
      </p:sp>
      <p:sp>
        <p:nvSpPr>
          <p:cNvPr id="140290" name="矩形 240645"/>
          <p:cNvSpPr>
            <a:spLocks noChangeArrowheads="1"/>
          </p:cNvSpPr>
          <p:nvPr/>
        </p:nvSpPr>
        <p:spPr bwMode="auto">
          <a:xfrm>
            <a:off x="1116013" y="3789363"/>
            <a:ext cx="2449512" cy="720725"/>
          </a:xfrm>
          <a:prstGeom prst="rect">
            <a:avLst/>
          </a:prstGeom>
          <a:solidFill>
            <a:srgbClr val="000000"/>
          </a:solidFill>
          <a:ln w="9525">
            <a:solidFill>
              <a:schemeClr val="tx1"/>
            </a:solidFill>
            <a:miter lim="800000"/>
          </a:ln>
        </p:spPr>
        <p:txBody>
          <a:bodyPr wrap="none" anchor="ctr"/>
          <a:lstStyle/>
          <a:p>
            <a:pPr algn="ctr">
              <a:buFont typeface="Arial" panose="020B0604020202020204" pitchFamily="34" charset="0"/>
              <a:buNone/>
            </a:pPr>
            <a:r>
              <a:rPr lang="zh-CN" altLang="en-US" sz="2800">
                <a:latin typeface="Times New Roman" panose="02020603050405020304" pitchFamily="18" charset="0"/>
                <a:ea typeface="黑体" panose="02010609060101010101" pitchFamily="49" charset="-122"/>
              </a:rPr>
              <a:t>临床状态</a:t>
            </a:r>
          </a:p>
        </p:txBody>
      </p:sp>
      <p:sp>
        <p:nvSpPr>
          <p:cNvPr id="140291" name="流程图: 终止 240653"/>
          <p:cNvSpPr>
            <a:spLocks noChangeArrowheads="1"/>
          </p:cNvSpPr>
          <p:nvPr/>
        </p:nvSpPr>
        <p:spPr bwMode="auto">
          <a:xfrm>
            <a:off x="4427538" y="3933825"/>
            <a:ext cx="1871662" cy="434975"/>
          </a:xfrm>
          <a:prstGeom prst="flowChartTerminator">
            <a:avLst/>
          </a:prstGeom>
          <a:solidFill>
            <a:srgbClr val="993300"/>
          </a:solidFill>
          <a:ln w="9525">
            <a:solidFill>
              <a:schemeClr val="tx1"/>
            </a:solidFill>
            <a:miter lim="800000"/>
          </a:ln>
        </p:spPr>
        <p:txBody>
          <a:bodyPr wrap="none" anchor="ctr"/>
          <a:lstStyle/>
          <a:p>
            <a:pPr algn="ctr">
              <a:buFont typeface="Arial" panose="020B0604020202020204" pitchFamily="34" charset="0"/>
              <a:buNone/>
            </a:pPr>
            <a:r>
              <a:rPr lang="zh-CN" altLang="en-US" sz="2800">
                <a:latin typeface="Times New Roman" panose="02020603050405020304" pitchFamily="18" charset="0"/>
                <a:ea typeface="楷体_GB2312"/>
                <a:cs typeface="楷体_GB2312"/>
              </a:rPr>
              <a:t>早期（卫）</a:t>
            </a:r>
          </a:p>
        </p:txBody>
      </p:sp>
      <p:sp>
        <p:nvSpPr>
          <p:cNvPr id="140292" name="流程图: 终止 240654"/>
          <p:cNvSpPr>
            <a:spLocks noChangeArrowheads="1"/>
          </p:cNvSpPr>
          <p:nvPr/>
        </p:nvSpPr>
        <p:spPr bwMode="auto">
          <a:xfrm>
            <a:off x="4427538" y="4797425"/>
            <a:ext cx="1871662" cy="434975"/>
          </a:xfrm>
          <a:prstGeom prst="flowChartTerminator">
            <a:avLst/>
          </a:prstGeom>
          <a:solidFill>
            <a:srgbClr val="993300"/>
          </a:solidFill>
          <a:ln w="9525">
            <a:solidFill>
              <a:schemeClr val="tx1"/>
            </a:solidFill>
            <a:miter lim="800000"/>
          </a:ln>
        </p:spPr>
        <p:txBody>
          <a:bodyPr wrap="none" anchor="ctr"/>
          <a:lstStyle/>
          <a:p>
            <a:pPr algn="ctr">
              <a:buFont typeface="Arial" panose="020B0604020202020204" pitchFamily="34" charset="0"/>
              <a:buNone/>
            </a:pPr>
            <a:r>
              <a:rPr lang="zh-CN" altLang="en-US" sz="2800">
                <a:latin typeface="Times New Roman" panose="02020603050405020304" pitchFamily="18" charset="0"/>
                <a:ea typeface="楷体_GB2312"/>
                <a:cs typeface="楷体_GB2312"/>
              </a:rPr>
              <a:t>中期（气）</a:t>
            </a:r>
          </a:p>
        </p:txBody>
      </p:sp>
      <p:sp>
        <p:nvSpPr>
          <p:cNvPr id="140293" name="流程图: 终止 240655"/>
          <p:cNvSpPr>
            <a:spLocks noChangeArrowheads="1"/>
          </p:cNvSpPr>
          <p:nvPr/>
        </p:nvSpPr>
        <p:spPr bwMode="auto">
          <a:xfrm>
            <a:off x="4427538" y="5805488"/>
            <a:ext cx="1871662" cy="434975"/>
          </a:xfrm>
          <a:prstGeom prst="flowChartTerminator">
            <a:avLst/>
          </a:prstGeom>
          <a:solidFill>
            <a:srgbClr val="993300"/>
          </a:solidFill>
          <a:ln w="9525">
            <a:solidFill>
              <a:schemeClr val="tx1"/>
            </a:solidFill>
            <a:miter lim="800000"/>
          </a:ln>
        </p:spPr>
        <p:txBody>
          <a:bodyPr wrap="none" anchor="ctr"/>
          <a:lstStyle/>
          <a:p>
            <a:pPr algn="ctr">
              <a:buFont typeface="Arial" panose="020B0604020202020204" pitchFamily="34" charset="0"/>
              <a:buNone/>
            </a:pPr>
            <a:r>
              <a:rPr lang="zh-CN" altLang="en-US" sz="2800">
                <a:latin typeface="Times New Roman" panose="02020603050405020304" pitchFamily="18" charset="0"/>
                <a:ea typeface="楷体_GB2312"/>
                <a:cs typeface="楷体_GB2312"/>
              </a:rPr>
              <a:t>晚期</a:t>
            </a:r>
            <a:r>
              <a:rPr lang="en-US" altLang="zh-CN" sz="2800">
                <a:latin typeface="Times New Roman" panose="02020603050405020304" pitchFamily="18" charset="0"/>
                <a:ea typeface="楷体_GB2312"/>
                <a:cs typeface="楷体_GB2312"/>
              </a:rPr>
              <a:t>(</a:t>
            </a:r>
            <a:r>
              <a:rPr lang="zh-CN" altLang="en-US" sz="2800">
                <a:latin typeface="Times New Roman" panose="02020603050405020304" pitchFamily="18" charset="0"/>
                <a:ea typeface="楷体_GB2312"/>
                <a:cs typeface="楷体_GB2312"/>
              </a:rPr>
              <a:t>营血</a:t>
            </a:r>
            <a:r>
              <a:rPr lang="en-US" altLang="zh-CN" sz="2800">
                <a:latin typeface="Times New Roman" panose="02020603050405020304" pitchFamily="18" charset="0"/>
                <a:ea typeface="楷体_GB2312"/>
                <a:cs typeface="楷体_GB2312"/>
              </a:rPr>
              <a:t>)</a:t>
            </a:r>
          </a:p>
        </p:txBody>
      </p:sp>
      <p:grpSp>
        <p:nvGrpSpPr>
          <p:cNvPr id="140294" name="组合 240656"/>
          <p:cNvGrpSpPr/>
          <p:nvPr/>
        </p:nvGrpSpPr>
        <p:grpSpPr bwMode="auto">
          <a:xfrm>
            <a:off x="3509963" y="4124325"/>
            <a:ext cx="935037" cy="1897063"/>
            <a:chOff x="0" y="0"/>
            <a:chExt cx="589" cy="1195"/>
          </a:xfrm>
        </p:grpSpPr>
        <p:sp>
          <p:nvSpPr>
            <p:cNvPr id="140305" name="直接连接符 240657"/>
            <p:cNvSpPr>
              <a:spLocks noChangeShapeType="1"/>
            </p:cNvSpPr>
            <p:nvPr/>
          </p:nvSpPr>
          <p:spPr bwMode="auto">
            <a:xfrm>
              <a:off x="0" y="0"/>
              <a:ext cx="589" cy="0"/>
            </a:xfrm>
            <a:prstGeom prst="line">
              <a:avLst/>
            </a:prstGeom>
            <a:noFill/>
            <a:ln w="76200">
              <a:solidFill>
                <a:schemeClr val="hlink"/>
              </a:solidFill>
              <a:round/>
              <a:tailEnd type="triangle" w="med" len="med"/>
            </a:ln>
          </p:spPr>
          <p:txBody>
            <a:bodyPr/>
            <a:lstStyle/>
            <a:p>
              <a:endParaRPr lang="zh-CN" altLang="en-US"/>
            </a:p>
          </p:txBody>
        </p:sp>
        <p:sp>
          <p:nvSpPr>
            <p:cNvPr id="140306" name="直接连接符 240658"/>
            <p:cNvSpPr>
              <a:spLocks noChangeShapeType="1"/>
            </p:cNvSpPr>
            <p:nvPr/>
          </p:nvSpPr>
          <p:spPr bwMode="auto">
            <a:xfrm>
              <a:off x="170" y="16"/>
              <a:ext cx="0" cy="1179"/>
            </a:xfrm>
            <a:prstGeom prst="line">
              <a:avLst/>
            </a:prstGeom>
            <a:noFill/>
            <a:ln w="76200">
              <a:solidFill>
                <a:schemeClr val="hlink"/>
              </a:solidFill>
              <a:round/>
            </a:ln>
          </p:spPr>
          <p:txBody>
            <a:bodyPr/>
            <a:lstStyle/>
            <a:p>
              <a:endParaRPr lang="zh-CN" altLang="en-US"/>
            </a:p>
          </p:txBody>
        </p:sp>
        <p:sp>
          <p:nvSpPr>
            <p:cNvPr id="140307" name="直接连接符 240659"/>
            <p:cNvSpPr>
              <a:spLocks noChangeShapeType="1"/>
            </p:cNvSpPr>
            <p:nvPr/>
          </p:nvSpPr>
          <p:spPr bwMode="auto">
            <a:xfrm>
              <a:off x="170" y="560"/>
              <a:ext cx="408" cy="0"/>
            </a:xfrm>
            <a:prstGeom prst="line">
              <a:avLst/>
            </a:prstGeom>
            <a:noFill/>
            <a:ln w="76200">
              <a:solidFill>
                <a:schemeClr val="hlink"/>
              </a:solidFill>
              <a:round/>
              <a:tailEnd type="triangle" w="med" len="med"/>
            </a:ln>
          </p:spPr>
          <p:txBody>
            <a:bodyPr/>
            <a:lstStyle/>
            <a:p>
              <a:endParaRPr lang="zh-CN" altLang="en-US"/>
            </a:p>
          </p:txBody>
        </p:sp>
        <p:sp>
          <p:nvSpPr>
            <p:cNvPr id="140308" name="直接连接符 240660"/>
            <p:cNvSpPr>
              <a:spLocks noChangeShapeType="1"/>
            </p:cNvSpPr>
            <p:nvPr/>
          </p:nvSpPr>
          <p:spPr bwMode="auto">
            <a:xfrm>
              <a:off x="170" y="1195"/>
              <a:ext cx="408" cy="0"/>
            </a:xfrm>
            <a:prstGeom prst="line">
              <a:avLst/>
            </a:prstGeom>
            <a:noFill/>
            <a:ln w="76200">
              <a:solidFill>
                <a:schemeClr val="hlink"/>
              </a:solidFill>
              <a:round/>
              <a:tailEnd type="triangle" w="med" len="med"/>
            </a:ln>
          </p:spPr>
          <p:txBody>
            <a:bodyPr/>
            <a:lstStyle/>
            <a:p>
              <a:endParaRPr lang="zh-CN" altLang="en-US"/>
            </a:p>
          </p:txBody>
        </p:sp>
      </p:grpSp>
      <p:sp>
        <p:nvSpPr>
          <p:cNvPr id="140295" name="矩形 240661"/>
          <p:cNvSpPr>
            <a:spLocks noChangeArrowheads="1"/>
          </p:cNvSpPr>
          <p:nvPr/>
        </p:nvSpPr>
        <p:spPr bwMode="auto">
          <a:xfrm>
            <a:off x="179388" y="333375"/>
            <a:ext cx="792162" cy="6264275"/>
          </a:xfrm>
          <a:prstGeom prst="rect">
            <a:avLst/>
          </a:prstGeom>
          <a:noFill/>
          <a:ln w="38100">
            <a:solidFill>
              <a:schemeClr val="hlink"/>
            </a:solidFill>
            <a:miter lim="800000"/>
          </a:ln>
        </p:spPr>
        <p:txBody>
          <a:bodyPr wrap="none" anchor="ctr"/>
          <a:lstStyle/>
          <a:p>
            <a:pPr algn="ctr">
              <a:buFont typeface="Arial" panose="020B0604020202020204" pitchFamily="34" charset="0"/>
              <a:buNone/>
            </a:pPr>
            <a:r>
              <a:rPr lang="zh-CN" altLang="en-US" sz="4400">
                <a:solidFill>
                  <a:srgbClr val="FF0000"/>
                </a:solidFill>
                <a:latin typeface="Times New Roman" panose="02020603050405020304" pitchFamily="18" charset="0"/>
              </a:rPr>
              <a:t>保</a:t>
            </a:r>
          </a:p>
          <a:p>
            <a:pPr algn="ctr">
              <a:buFont typeface="Arial" panose="020B0604020202020204" pitchFamily="34" charset="0"/>
              <a:buNone/>
            </a:pPr>
            <a:r>
              <a:rPr lang="zh-CN" altLang="en-US" sz="4400">
                <a:solidFill>
                  <a:srgbClr val="FF0000"/>
                </a:solidFill>
                <a:latin typeface="Times New Roman" panose="02020603050405020304" pitchFamily="18" charset="0"/>
              </a:rPr>
              <a:t>健</a:t>
            </a:r>
          </a:p>
          <a:p>
            <a:pPr algn="ctr">
              <a:buFont typeface="Arial" panose="020B0604020202020204" pitchFamily="34" charset="0"/>
              <a:buNone/>
            </a:pPr>
            <a:r>
              <a:rPr lang="zh-CN" altLang="en-US" sz="2400">
                <a:solidFill>
                  <a:srgbClr val="FF0000"/>
                </a:solidFill>
                <a:latin typeface="Times New Roman" panose="02020603050405020304" pitchFamily="18" charset="0"/>
              </a:rPr>
              <a:t>、</a:t>
            </a:r>
          </a:p>
          <a:p>
            <a:pPr algn="ctr">
              <a:buFont typeface="Arial" panose="020B0604020202020204" pitchFamily="34" charset="0"/>
              <a:buNone/>
            </a:pPr>
            <a:r>
              <a:rPr lang="zh-CN" altLang="en-US" sz="4400">
                <a:solidFill>
                  <a:srgbClr val="FF0000"/>
                </a:solidFill>
                <a:latin typeface="Times New Roman" panose="02020603050405020304" pitchFamily="18" charset="0"/>
              </a:rPr>
              <a:t>预</a:t>
            </a:r>
          </a:p>
          <a:p>
            <a:pPr algn="ctr">
              <a:buFont typeface="Arial" panose="020B0604020202020204" pitchFamily="34" charset="0"/>
              <a:buNone/>
            </a:pPr>
            <a:r>
              <a:rPr lang="zh-CN" altLang="en-US" sz="4400">
                <a:solidFill>
                  <a:srgbClr val="FF0000"/>
                </a:solidFill>
                <a:latin typeface="Times New Roman" panose="02020603050405020304" pitchFamily="18" charset="0"/>
              </a:rPr>
              <a:t>防</a:t>
            </a:r>
          </a:p>
          <a:p>
            <a:pPr algn="ctr">
              <a:buFont typeface="Arial" panose="020B0604020202020204" pitchFamily="34" charset="0"/>
              <a:buNone/>
            </a:pPr>
            <a:r>
              <a:rPr lang="zh-CN" altLang="en-US" sz="4400">
                <a:solidFill>
                  <a:srgbClr val="FF0000"/>
                </a:solidFill>
                <a:latin typeface="Times New Roman" panose="02020603050405020304" pitchFamily="18" charset="0"/>
              </a:rPr>
              <a:t>与</a:t>
            </a:r>
          </a:p>
          <a:p>
            <a:pPr algn="ctr">
              <a:buFont typeface="Arial" panose="020B0604020202020204" pitchFamily="34" charset="0"/>
              <a:buNone/>
            </a:pPr>
            <a:r>
              <a:rPr lang="zh-CN" altLang="en-US" sz="4400">
                <a:solidFill>
                  <a:srgbClr val="FF0000"/>
                </a:solidFill>
                <a:latin typeface="Times New Roman" panose="02020603050405020304" pitchFamily="18" charset="0"/>
              </a:rPr>
              <a:t>治</a:t>
            </a:r>
          </a:p>
          <a:p>
            <a:pPr algn="ctr">
              <a:buFont typeface="Arial" panose="020B0604020202020204" pitchFamily="34" charset="0"/>
              <a:buNone/>
            </a:pPr>
            <a:r>
              <a:rPr lang="zh-CN" altLang="en-US" sz="4400">
                <a:solidFill>
                  <a:srgbClr val="FF0000"/>
                </a:solidFill>
                <a:latin typeface="Times New Roman" panose="02020603050405020304" pitchFamily="18" charset="0"/>
              </a:rPr>
              <a:t>疗</a:t>
            </a:r>
          </a:p>
        </p:txBody>
      </p:sp>
      <p:sp>
        <p:nvSpPr>
          <p:cNvPr id="140296" name="文本框 240665"/>
          <p:cNvSpPr txBox="1">
            <a:spLocks noChangeArrowheads="1"/>
          </p:cNvSpPr>
          <p:nvPr/>
        </p:nvSpPr>
        <p:spPr bwMode="auto">
          <a:xfrm>
            <a:off x="4356100" y="404813"/>
            <a:ext cx="3455988" cy="579437"/>
          </a:xfrm>
          <a:prstGeom prst="rect">
            <a:avLst/>
          </a:prstGeom>
          <a:noFill/>
          <a:ln w="9525">
            <a:noFill/>
            <a:miter lim="800000"/>
          </a:ln>
        </p:spPr>
        <p:txBody>
          <a:bodyPr>
            <a:spAutoFit/>
          </a:bodyPr>
          <a:lstStyle/>
          <a:p>
            <a:pPr algn="ctr">
              <a:spcBef>
                <a:spcPct val="50000"/>
              </a:spcBef>
              <a:buFont typeface="Arial" panose="020B0604020202020204" pitchFamily="34" charset="0"/>
              <a:buNone/>
            </a:pPr>
            <a:r>
              <a:rPr lang="zh-CN" altLang="en-US" sz="3200">
                <a:solidFill>
                  <a:srgbClr val="FF0000"/>
                </a:solidFill>
                <a:latin typeface="Times New Roman" panose="02020603050405020304" pitchFamily="18" charset="0"/>
              </a:rPr>
              <a:t>未病先防</a:t>
            </a:r>
          </a:p>
        </p:txBody>
      </p:sp>
      <p:sp>
        <p:nvSpPr>
          <p:cNvPr id="140297" name="文本框 240666"/>
          <p:cNvSpPr txBox="1">
            <a:spLocks noChangeArrowheads="1"/>
          </p:cNvSpPr>
          <p:nvPr/>
        </p:nvSpPr>
        <p:spPr bwMode="auto">
          <a:xfrm>
            <a:off x="1187450" y="5300663"/>
            <a:ext cx="2447925" cy="579437"/>
          </a:xfrm>
          <a:prstGeom prst="rect">
            <a:avLst/>
          </a:prstGeom>
          <a:noFill/>
          <a:ln w="9525">
            <a:noFill/>
            <a:miter lim="800000"/>
          </a:ln>
        </p:spPr>
        <p:txBody>
          <a:bodyPr>
            <a:spAutoFit/>
          </a:bodyPr>
          <a:lstStyle/>
          <a:p>
            <a:pPr algn="ctr">
              <a:spcBef>
                <a:spcPct val="50000"/>
              </a:spcBef>
              <a:buFont typeface="Arial" panose="020B0604020202020204" pitchFamily="34" charset="0"/>
              <a:buNone/>
            </a:pPr>
            <a:r>
              <a:rPr lang="zh-CN" altLang="en-US" sz="3200">
                <a:solidFill>
                  <a:srgbClr val="FF0000"/>
                </a:solidFill>
                <a:latin typeface="Times New Roman" panose="02020603050405020304" pitchFamily="18" charset="0"/>
              </a:rPr>
              <a:t>既病防变</a:t>
            </a:r>
          </a:p>
        </p:txBody>
      </p:sp>
      <p:sp>
        <p:nvSpPr>
          <p:cNvPr id="140298" name="直接连接符 240667"/>
          <p:cNvSpPr>
            <a:spLocks noChangeShapeType="1"/>
          </p:cNvSpPr>
          <p:nvPr/>
        </p:nvSpPr>
        <p:spPr bwMode="auto">
          <a:xfrm flipH="1">
            <a:off x="6300788" y="6021388"/>
            <a:ext cx="431800" cy="0"/>
          </a:xfrm>
          <a:prstGeom prst="line">
            <a:avLst/>
          </a:prstGeom>
          <a:noFill/>
          <a:ln w="76200">
            <a:solidFill>
              <a:schemeClr val="tx1"/>
            </a:solidFill>
            <a:round/>
            <a:tailEnd type="stealth" w="med" len="med"/>
          </a:ln>
        </p:spPr>
        <p:txBody>
          <a:bodyPr/>
          <a:lstStyle/>
          <a:p>
            <a:endParaRPr lang="zh-CN" altLang="en-US"/>
          </a:p>
        </p:txBody>
      </p:sp>
      <p:grpSp>
        <p:nvGrpSpPr>
          <p:cNvPr id="140299" name="组合 240673"/>
          <p:cNvGrpSpPr/>
          <p:nvPr/>
        </p:nvGrpSpPr>
        <p:grpSpPr bwMode="auto">
          <a:xfrm>
            <a:off x="6300788" y="4005263"/>
            <a:ext cx="2087562" cy="1152525"/>
            <a:chOff x="0" y="0"/>
            <a:chExt cx="1270" cy="726"/>
          </a:xfrm>
        </p:grpSpPr>
        <p:sp>
          <p:nvSpPr>
            <p:cNvPr id="140303" name="右大括号 240674"/>
            <p:cNvSpPr/>
            <p:nvPr/>
          </p:nvSpPr>
          <p:spPr bwMode="auto">
            <a:xfrm>
              <a:off x="0" y="0"/>
              <a:ext cx="226" cy="726"/>
            </a:xfrm>
            <a:prstGeom prst="rightBrace">
              <a:avLst>
                <a:gd name="adj1" fmla="val 26770"/>
                <a:gd name="adj2" fmla="val 50000"/>
              </a:avLst>
            </a:prstGeom>
            <a:noFill/>
            <a:ln w="31750">
              <a:solidFill>
                <a:srgbClr val="333333"/>
              </a:solidFill>
              <a:round/>
            </a:ln>
          </p:spPr>
          <p:txBody>
            <a:bodyPr/>
            <a:lstStyle/>
            <a:p>
              <a:pPr>
                <a:buFont typeface="Arial" panose="020B0604020202020204" pitchFamily="34" charset="0"/>
                <a:buNone/>
              </a:pPr>
              <a:endParaRPr lang="zh-CN" altLang="en-US" sz="2800"/>
            </a:p>
          </p:txBody>
        </p:sp>
        <p:sp>
          <p:nvSpPr>
            <p:cNvPr id="140304" name="矩形 240675"/>
            <p:cNvSpPr>
              <a:spLocks noChangeArrowheads="1"/>
            </p:cNvSpPr>
            <p:nvPr/>
          </p:nvSpPr>
          <p:spPr bwMode="auto">
            <a:xfrm>
              <a:off x="272" y="45"/>
              <a:ext cx="998" cy="590"/>
            </a:xfrm>
            <a:prstGeom prst="rect">
              <a:avLst/>
            </a:prstGeom>
            <a:noFill/>
            <a:ln w="28575">
              <a:solidFill>
                <a:srgbClr val="333333"/>
              </a:solidFill>
              <a:miter lim="800000"/>
            </a:ln>
          </p:spPr>
          <p:txBody>
            <a:bodyPr wrap="none" lIns="92075" tIns="46038" rIns="92075" bIns="46038" anchor="ctr"/>
            <a:lstStyle/>
            <a:p>
              <a:pPr algn="ctr">
                <a:lnSpc>
                  <a:spcPct val="105000"/>
                </a:lnSpc>
                <a:spcBef>
                  <a:spcPct val="20000"/>
                </a:spcBef>
                <a:buSzPct val="70000"/>
                <a:buFont typeface="Arial" panose="020B0604020202020204" pitchFamily="34" charset="0"/>
                <a:buNone/>
              </a:pPr>
              <a:r>
                <a:rPr lang="en-US" altLang="zh-CN">
                  <a:solidFill>
                    <a:srgbClr val="FF0000"/>
                  </a:solidFill>
                  <a:latin typeface="Times New Roman" panose="02020603050405020304" pitchFamily="18" charset="0"/>
                </a:rPr>
                <a:t>3.</a:t>
              </a:r>
              <a:r>
                <a:rPr lang="zh-CN" altLang="en-US">
                  <a:solidFill>
                    <a:srgbClr val="FF0000"/>
                  </a:solidFill>
                  <a:latin typeface="Times New Roman" panose="02020603050405020304" pitchFamily="18" charset="0"/>
                </a:rPr>
                <a:t>治疗</a:t>
              </a:r>
            </a:p>
            <a:p>
              <a:pPr algn="ctr">
                <a:lnSpc>
                  <a:spcPct val="105000"/>
                </a:lnSpc>
                <a:spcBef>
                  <a:spcPct val="20000"/>
                </a:spcBef>
                <a:buSzPct val="70000"/>
                <a:buFont typeface="Arial" panose="020B0604020202020204" pitchFamily="34" charset="0"/>
                <a:buNone/>
              </a:pPr>
              <a:r>
                <a:rPr lang="zh-CN" altLang="en-US" sz="2000">
                  <a:solidFill>
                    <a:schemeClr val="hlink"/>
                  </a:solidFill>
                  <a:latin typeface="Times New Roman" panose="02020603050405020304" pitchFamily="18" charset="0"/>
                </a:rPr>
                <a:t>祛邪兼扶正</a:t>
              </a:r>
            </a:p>
          </p:txBody>
        </p:sp>
      </p:grpSp>
      <p:sp>
        <p:nvSpPr>
          <p:cNvPr id="140300" name="矩形 240676"/>
          <p:cNvSpPr>
            <a:spLocks noChangeArrowheads="1"/>
          </p:cNvSpPr>
          <p:nvPr/>
        </p:nvSpPr>
        <p:spPr bwMode="auto">
          <a:xfrm>
            <a:off x="6659563" y="5734050"/>
            <a:ext cx="1873250" cy="574675"/>
          </a:xfrm>
          <a:prstGeom prst="rect">
            <a:avLst/>
          </a:prstGeom>
          <a:noFill/>
          <a:ln w="28575">
            <a:solidFill>
              <a:srgbClr val="003300"/>
            </a:solidFill>
            <a:miter lim="800000"/>
          </a:ln>
        </p:spPr>
        <p:txBody>
          <a:bodyPr wrap="none" anchor="ctr"/>
          <a:lstStyle/>
          <a:p>
            <a:pPr algn="ctr">
              <a:buFont typeface="Arial" panose="020B0604020202020204" pitchFamily="34" charset="0"/>
              <a:buNone/>
            </a:pPr>
            <a:r>
              <a:rPr lang="en-US" altLang="zh-CN">
                <a:solidFill>
                  <a:srgbClr val="FF3300"/>
                </a:solidFill>
                <a:latin typeface="Times New Roman" panose="02020603050405020304" pitchFamily="18" charset="0"/>
              </a:rPr>
              <a:t>4.</a:t>
            </a:r>
            <a:r>
              <a:rPr lang="zh-CN" altLang="en-US">
                <a:solidFill>
                  <a:srgbClr val="FF3300"/>
                </a:solidFill>
                <a:latin typeface="Times New Roman" panose="02020603050405020304" pitchFamily="18" charset="0"/>
              </a:rPr>
              <a:t>淘汰</a:t>
            </a:r>
          </a:p>
        </p:txBody>
      </p:sp>
      <p:sp>
        <p:nvSpPr>
          <p:cNvPr id="140301" name="直接连接符 240677"/>
          <p:cNvSpPr>
            <a:spLocks noChangeShapeType="1"/>
          </p:cNvSpPr>
          <p:nvPr/>
        </p:nvSpPr>
        <p:spPr bwMode="auto">
          <a:xfrm flipH="1">
            <a:off x="6227763" y="6021388"/>
            <a:ext cx="431800" cy="0"/>
          </a:xfrm>
          <a:prstGeom prst="line">
            <a:avLst/>
          </a:prstGeom>
          <a:noFill/>
          <a:ln w="76200">
            <a:solidFill>
              <a:srgbClr val="333300"/>
            </a:solidFill>
            <a:round/>
            <a:tailEnd type="stealth" w="med" len="med"/>
          </a:ln>
        </p:spPr>
        <p:txBody>
          <a:bodyPr/>
          <a:lstStyle/>
          <a:p>
            <a:endParaRPr lang="zh-CN" altLang="en-US"/>
          </a:p>
        </p:txBody>
      </p:sp>
      <p:sp>
        <p:nvSpPr>
          <p:cNvPr id="140302" name="AutoShape 39"/>
          <p:cNvSpPr>
            <a:spLocks noChangeArrowheads="1"/>
          </p:cNvSpPr>
          <p:nvPr/>
        </p:nvSpPr>
        <p:spPr bwMode="auto">
          <a:xfrm>
            <a:off x="1476375" y="1341438"/>
            <a:ext cx="7127875" cy="2016125"/>
          </a:xfrm>
          <a:prstGeom prst="wedgeRoundRectCallout">
            <a:avLst>
              <a:gd name="adj1" fmla="val 35500"/>
              <a:gd name="adj2" fmla="val 82361"/>
              <a:gd name="adj3" fmla="val 16667"/>
            </a:avLst>
          </a:prstGeom>
          <a:solidFill>
            <a:srgbClr val="000080"/>
          </a:solidFill>
          <a:ln w="9525">
            <a:solidFill>
              <a:schemeClr val="tx1"/>
            </a:solidFill>
            <a:miter lim="800000"/>
          </a:ln>
        </p:spPr>
        <p:txBody>
          <a:bodyPr/>
          <a:lstStyle/>
          <a:p>
            <a:pPr algn="ctr"/>
            <a:r>
              <a:rPr lang="zh-CN" altLang="en-US" sz="3200">
                <a:sym typeface="+mn-ea"/>
              </a:rPr>
              <a:t>用于各类疾病的治疗，主要有感冒及呼吸道类；消化道类；瘟疫高热类；寄生虫（主要球虫）类等。</a:t>
            </a:r>
            <a:endParaRPr lang="zh-CN" altLang="en-US" sz="3200"/>
          </a:p>
        </p:txBody>
      </p:sp>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文本框 239618"/>
          <p:cNvSpPr txBox="1">
            <a:spLocks noChangeArrowheads="1"/>
          </p:cNvSpPr>
          <p:nvPr/>
        </p:nvSpPr>
        <p:spPr bwMode="auto">
          <a:xfrm>
            <a:off x="611188" y="2276475"/>
            <a:ext cx="7921625" cy="3462338"/>
          </a:xfrm>
          <a:prstGeom prst="rect">
            <a:avLst/>
          </a:prstGeom>
          <a:noFill/>
          <a:ln w="38100">
            <a:solidFill>
              <a:srgbClr val="008000"/>
            </a:solidFill>
            <a:miter lim="800000"/>
          </a:ln>
        </p:spPr>
        <p:txBody>
          <a:bodyPr>
            <a:spAutoFit/>
          </a:bodyPr>
          <a:lstStyle/>
          <a:p>
            <a:pPr>
              <a:spcBef>
                <a:spcPct val="20000"/>
              </a:spcBef>
              <a:buFont typeface="Arial" panose="020B0604020202020204" pitchFamily="34" charset="0"/>
              <a:buNone/>
            </a:pPr>
            <a:r>
              <a:rPr lang="zh-CN" altLang="en-US" sz="2800">
                <a:solidFill>
                  <a:schemeClr val="bg2"/>
                </a:solidFill>
                <a:latin typeface="Times New Roman" panose="02020603050405020304" pitchFamily="18" charset="0"/>
              </a:rPr>
              <a:t>中药可通过补益气血、健胃消食、促进消化吸收以及减少应激等作用能提高动物的生产性能，从而增加动物产品的产量。</a:t>
            </a:r>
          </a:p>
          <a:p>
            <a:pPr>
              <a:spcBef>
                <a:spcPct val="20000"/>
              </a:spcBef>
              <a:buFont typeface="Arial" panose="020B0604020202020204" pitchFamily="34" charset="0"/>
              <a:buNone/>
            </a:pPr>
            <a:r>
              <a:rPr lang="en-US" altLang="zh-CN" sz="2800">
                <a:solidFill>
                  <a:schemeClr val="hlink"/>
                </a:solidFill>
                <a:latin typeface="Times New Roman" panose="02020603050405020304" pitchFamily="18" charset="0"/>
              </a:rPr>
              <a:t>1.</a:t>
            </a:r>
            <a:r>
              <a:rPr lang="zh-CN" altLang="en-US" sz="2800">
                <a:solidFill>
                  <a:schemeClr val="hlink"/>
                </a:solidFill>
                <a:latin typeface="Times New Roman" panose="02020603050405020304" pitchFamily="18" charset="0"/>
              </a:rPr>
              <a:t>促进生长发育，提高增重率</a:t>
            </a:r>
          </a:p>
          <a:p>
            <a:pPr>
              <a:spcBef>
                <a:spcPct val="20000"/>
              </a:spcBef>
              <a:buFont typeface="Arial" panose="020B0604020202020204" pitchFamily="34" charset="0"/>
              <a:buNone/>
            </a:pPr>
            <a:r>
              <a:rPr lang="en-US" altLang="zh-CN" sz="2800">
                <a:solidFill>
                  <a:schemeClr val="hlink"/>
                </a:solidFill>
                <a:latin typeface="Times New Roman" panose="02020603050405020304" pitchFamily="18" charset="0"/>
              </a:rPr>
              <a:t>2.</a:t>
            </a:r>
            <a:r>
              <a:rPr lang="zh-CN" altLang="en-US" sz="2800">
                <a:solidFill>
                  <a:schemeClr val="hlink"/>
                </a:solidFill>
                <a:latin typeface="Times New Roman" panose="02020603050405020304" pitchFamily="18" charset="0"/>
              </a:rPr>
              <a:t>促进产蛋，提高产蛋率 </a:t>
            </a:r>
            <a:endParaRPr lang="en-US" altLang="zh-CN" sz="2800">
              <a:solidFill>
                <a:schemeClr val="hlink"/>
              </a:solidFill>
              <a:latin typeface="Times New Roman" panose="02020603050405020304" pitchFamily="18" charset="0"/>
            </a:endParaRPr>
          </a:p>
          <a:p>
            <a:pPr>
              <a:spcBef>
                <a:spcPct val="20000"/>
              </a:spcBef>
              <a:buFont typeface="Arial" panose="020B0604020202020204" pitchFamily="34" charset="0"/>
              <a:buNone/>
            </a:pPr>
            <a:r>
              <a:rPr lang="en-US" altLang="zh-CN" sz="2800">
                <a:solidFill>
                  <a:schemeClr val="hlink"/>
                </a:solidFill>
                <a:latin typeface="Times New Roman" panose="02020603050405020304" pitchFamily="18" charset="0"/>
              </a:rPr>
              <a:t>3.</a:t>
            </a:r>
            <a:r>
              <a:rPr lang="zh-CN" altLang="en-US" sz="2800">
                <a:solidFill>
                  <a:schemeClr val="hlink"/>
                </a:solidFill>
                <a:latin typeface="Times New Roman" panose="02020603050405020304" pitchFamily="18" charset="0"/>
              </a:rPr>
              <a:t>促进产奶，提高产奶量 </a:t>
            </a:r>
          </a:p>
          <a:p>
            <a:pPr>
              <a:spcBef>
                <a:spcPct val="20000"/>
              </a:spcBef>
              <a:buFont typeface="Arial" panose="020B0604020202020204" pitchFamily="34" charset="0"/>
              <a:buNone/>
            </a:pPr>
            <a:r>
              <a:rPr lang="en-US" altLang="zh-CN" sz="2800">
                <a:solidFill>
                  <a:schemeClr val="hlink"/>
                </a:solidFill>
                <a:latin typeface="Times New Roman" panose="02020603050405020304" pitchFamily="18" charset="0"/>
              </a:rPr>
              <a:t>4.</a:t>
            </a:r>
            <a:r>
              <a:rPr lang="zh-CN" altLang="en-US" sz="2800">
                <a:solidFill>
                  <a:schemeClr val="hlink"/>
                </a:solidFill>
                <a:latin typeface="Times New Roman" panose="02020603050405020304" pitchFamily="18" charset="0"/>
              </a:rPr>
              <a:t>促进繁殖、增茸、增毛 </a:t>
            </a:r>
          </a:p>
        </p:txBody>
      </p:sp>
      <p:sp>
        <p:nvSpPr>
          <p:cNvPr id="141314" name="矩形 239619"/>
          <p:cNvSpPr>
            <a:spLocks noChangeArrowheads="1"/>
          </p:cNvSpPr>
          <p:nvPr/>
        </p:nvSpPr>
        <p:spPr bwMode="auto">
          <a:xfrm>
            <a:off x="468313" y="908050"/>
            <a:ext cx="8413750" cy="785813"/>
          </a:xfrm>
          <a:prstGeom prst="rect">
            <a:avLst/>
          </a:prstGeom>
          <a:solidFill>
            <a:srgbClr val="FFFFFF"/>
          </a:solidFill>
          <a:ln w="9525">
            <a:noFill/>
            <a:miter lim="800000"/>
          </a:ln>
        </p:spPr>
        <p:txBody>
          <a:bodyPr/>
          <a:lstStyle/>
          <a:p>
            <a:pPr algn="ctr">
              <a:lnSpc>
                <a:spcPct val="85000"/>
              </a:lnSpc>
              <a:buFont typeface="Arial" panose="020B0604020202020204" pitchFamily="34" charset="0"/>
              <a:buNone/>
            </a:pPr>
            <a:r>
              <a:rPr lang="zh-CN" altLang="en-US" sz="4000">
                <a:solidFill>
                  <a:srgbClr val="FF3300"/>
                </a:solidFill>
                <a:latin typeface="黑体" panose="02010609060101010101" pitchFamily="49" charset="-122"/>
                <a:ea typeface="黑体" panose="02010609060101010101" pitchFamily="49" charset="-122"/>
              </a:rPr>
              <a:t>（二）用于提高畜禽的生产性能</a:t>
            </a:r>
          </a:p>
        </p:txBody>
      </p:sp>
      <p:grpSp>
        <p:nvGrpSpPr>
          <p:cNvPr id="141315" name="组合 239620"/>
          <p:cNvGrpSpPr/>
          <p:nvPr/>
        </p:nvGrpSpPr>
        <p:grpSpPr bwMode="auto">
          <a:xfrm>
            <a:off x="323850" y="1773238"/>
            <a:ext cx="8820150" cy="319087"/>
            <a:chOff x="0" y="0"/>
            <a:chExt cx="4656" cy="201"/>
          </a:xfrm>
        </p:grpSpPr>
        <p:sp>
          <p:nvSpPr>
            <p:cNvPr id="141318" name="圆角矩形 239621"/>
            <p:cNvSpPr>
              <a:spLocks noChangeArrowheads="1"/>
            </p:cNvSpPr>
            <p:nvPr/>
          </p:nvSpPr>
          <p:spPr bwMode="auto">
            <a:xfrm>
              <a:off x="240" y="0"/>
              <a:ext cx="4416" cy="200"/>
            </a:xfrm>
            <a:prstGeom prst="roundRect">
              <a:avLst>
                <a:gd name="adj" fmla="val 0"/>
              </a:avLst>
            </a:prstGeom>
            <a:solidFill>
              <a:schemeClr val="hlink"/>
            </a:solidFill>
            <a:ln w="9525">
              <a:noFill/>
              <a:round/>
            </a:ln>
          </p:spPr>
          <p:txBody>
            <a:bodyPr/>
            <a:lstStyle/>
            <a:p>
              <a:pPr>
                <a:buFont typeface="Arial" panose="020B0604020202020204" pitchFamily="34" charset="0"/>
                <a:buNone/>
              </a:pPr>
              <a:endParaRPr lang="zh-CN" altLang="en-US" sz="2800"/>
            </a:p>
          </p:txBody>
        </p:sp>
        <p:sp>
          <p:nvSpPr>
            <p:cNvPr id="141319" name="流程图: 延期 239622"/>
            <p:cNvSpPr>
              <a:spLocks noChangeArrowheads="1"/>
            </p:cNvSpPr>
            <p:nvPr/>
          </p:nvSpPr>
          <p:spPr bwMode="auto">
            <a:xfrm flipH="1">
              <a:off x="0" y="0"/>
              <a:ext cx="248" cy="201"/>
            </a:xfrm>
            <a:prstGeom prst="flowChartDelay">
              <a:avLst/>
            </a:prstGeom>
            <a:solidFill>
              <a:schemeClr val="hlink"/>
            </a:solidFill>
            <a:ln w="9525">
              <a:noFill/>
              <a:miter lim="800000"/>
            </a:ln>
          </p:spPr>
          <p:txBody>
            <a:bodyPr/>
            <a:lstStyle/>
            <a:p>
              <a:pPr>
                <a:buFont typeface="Arial" panose="020B0604020202020204" pitchFamily="34" charset="0"/>
                <a:buNone/>
              </a:pPr>
              <a:endParaRPr lang="zh-CN" altLang="en-US" sz="2800"/>
            </a:p>
          </p:txBody>
        </p:sp>
      </p:grpSp>
      <p:pic>
        <p:nvPicPr>
          <p:cNvPr id="141316" name="图片 239623" descr="校徽 正式2"/>
          <p:cNvPicPr>
            <a:picLocks noChangeAspect="1"/>
          </p:cNvPicPr>
          <p:nvPr/>
        </p:nvPicPr>
        <p:blipFill>
          <a:blip r:embed="rId2"/>
          <a:srcRect/>
          <a:stretch>
            <a:fillRect/>
          </a:stretch>
        </p:blipFill>
        <p:spPr bwMode="auto">
          <a:xfrm>
            <a:off x="0" y="0"/>
            <a:ext cx="1223963" cy="1223963"/>
          </a:xfrm>
          <a:prstGeom prst="rect">
            <a:avLst/>
          </a:prstGeom>
          <a:noFill/>
          <a:ln w="9525">
            <a:noFill/>
            <a:miter lim="800000"/>
            <a:headEnd/>
            <a:tailEnd/>
          </a:ln>
        </p:spPr>
      </p:pic>
      <p:sp>
        <p:nvSpPr>
          <p:cNvPr id="141317" name="日期占位符 1"/>
          <p:cNvSpPr>
            <a:spLocks noGrp="1"/>
          </p:cNvSpPr>
          <p:nvPr>
            <p:ph type="dt" sz="quarter" idx="10"/>
          </p:nvPr>
        </p:nvSpPr>
        <p:spPr bwMode="auto">
          <a:noFill/>
          <a:ln>
            <a:miter lim="800000"/>
          </a:ln>
        </p:spPr>
        <p:txBody>
          <a:bodyPr vert="horz" numCol="1" anchorCtr="0" compatLnSpc="1"/>
          <a:lstStyle/>
          <a:p>
            <a:pPr>
              <a:buFont typeface="Arial" panose="020B0604020202020204" pitchFamily="34" charset="0"/>
              <a:buNone/>
            </a:pPr>
            <a:fld id="{68E8ACCF-9F19-4A34-B99C-198D6BA9DD69}" type="datetime1">
              <a:rPr lang="zh-CN" altLang="en-US" smtClean="0">
                <a:latin typeface="Arial" panose="020B0604020202020204" pitchFamily="34" charset="0"/>
                <a:ea typeface="宋体" panose="02010600030101010101" pitchFamily="2" charset="-122"/>
              </a:rPr>
              <a:t>2020/7/9</a:t>
            </a:fld>
            <a:endParaRPr lang="en-US" altLang="zh-CN" smtClean="0">
              <a:latin typeface="Arial" panose="020B0604020202020204" pitchFamily="34" charset="0"/>
              <a:ea typeface="宋体" panose="02010600030101010101" pitchFamily="2" charset="-122"/>
            </a:endParaRPr>
          </a:p>
        </p:txBody>
      </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矩形 246787"/>
          <p:cNvSpPr>
            <a:spLocks noChangeArrowheads="1"/>
          </p:cNvSpPr>
          <p:nvPr/>
        </p:nvSpPr>
        <p:spPr bwMode="auto">
          <a:xfrm>
            <a:off x="900113" y="908050"/>
            <a:ext cx="7981950" cy="720725"/>
          </a:xfrm>
          <a:prstGeom prst="rect">
            <a:avLst/>
          </a:prstGeom>
          <a:solidFill>
            <a:srgbClr val="FFFFFF"/>
          </a:solidFill>
          <a:ln w="9525">
            <a:noFill/>
            <a:miter lim="800000"/>
          </a:ln>
        </p:spPr>
        <p:txBody>
          <a:bodyPr/>
          <a:lstStyle/>
          <a:p>
            <a:pPr algn="ctr">
              <a:lnSpc>
                <a:spcPct val="85000"/>
              </a:lnSpc>
              <a:buFont typeface="Arial" panose="020B0604020202020204" pitchFamily="34" charset="0"/>
              <a:buNone/>
            </a:pPr>
            <a:r>
              <a:rPr lang="en-US" altLang="zh-CN" sz="4000">
                <a:solidFill>
                  <a:srgbClr val="FF3300"/>
                </a:solidFill>
                <a:latin typeface="Arial Narrow" panose="020B0606020202030204" pitchFamily="34" charset="0"/>
              </a:rPr>
              <a:t>1.</a:t>
            </a:r>
            <a:r>
              <a:rPr lang="zh-CN" altLang="en-US" sz="4000">
                <a:solidFill>
                  <a:srgbClr val="FF3300"/>
                </a:solidFill>
                <a:latin typeface="Arial Narrow" panose="020B0606020202030204" pitchFamily="34" charset="0"/>
              </a:rPr>
              <a:t>促进生长发育，提高增重率</a:t>
            </a:r>
          </a:p>
        </p:txBody>
      </p:sp>
      <p:grpSp>
        <p:nvGrpSpPr>
          <p:cNvPr id="142338" name="组合 246788"/>
          <p:cNvGrpSpPr/>
          <p:nvPr/>
        </p:nvGrpSpPr>
        <p:grpSpPr bwMode="auto">
          <a:xfrm>
            <a:off x="323850" y="1773238"/>
            <a:ext cx="8820150" cy="319087"/>
            <a:chOff x="0" y="0"/>
            <a:chExt cx="4656" cy="201"/>
          </a:xfrm>
        </p:grpSpPr>
        <p:sp>
          <p:nvSpPr>
            <p:cNvPr id="142344" name="圆角矩形 246789"/>
            <p:cNvSpPr>
              <a:spLocks noChangeArrowheads="1"/>
            </p:cNvSpPr>
            <p:nvPr/>
          </p:nvSpPr>
          <p:spPr bwMode="auto">
            <a:xfrm>
              <a:off x="240" y="0"/>
              <a:ext cx="4416" cy="200"/>
            </a:xfrm>
            <a:prstGeom prst="roundRect">
              <a:avLst>
                <a:gd name="adj" fmla="val 0"/>
              </a:avLst>
            </a:prstGeom>
            <a:solidFill>
              <a:schemeClr val="hlink"/>
            </a:solidFill>
            <a:ln w="9525">
              <a:noFill/>
              <a:round/>
            </a:ln>
          </p:spPr>
          <p:txBody>
            <a:bodyPr/>
            <a:lstStyle/>
            <a:p>
              <a:pPr>
                <a:buFont typeface="Arial" panose="020B0604020202020204" pitchFamily="34" charset="0"/>
                <a:buNone/>
              </a:pPr>
              <a:endParaRPr lang="zh-CN" altLang="en-US" sz="2800"/>
            </a:p>
          </p:txBody>
        </p:sp>
        <p:sp>
          <p:nvSpPr>
            <p:cNvPr id="142345" name="流程图: 延期 246790"/>
            <p:cNvSpPr>
              <a:spLocks noChangeArrowheads="1"/>
            </p:cNvSpPr>
            <p:nvPr/>
          </p:nvSpPr>
          <p:spPr bwMode="auto">
            <a:xfrm flipH="1">
              <a:off x="0" y="0"/>
              <a:ext cx="248" cy="201"/>
            </a:xfrm>
            <a:prstGeom prst="flowChartDelay">
              <a:avLst/>
            </a:prstGeom>
            <a:solidFill>
              <a:schemeClr val="hlink"/>
            </a:solidFill>
            <a:ln w="9525">
              <a:noFill/>
              <a:miter lim="800000"/>
            </a:ln>
          </p:spPr>
          <p:txBody>
            <a:bodyPr/>
            <a:lstStyle/>
            <a:p>
              <a:pPr>
                <a:buFont typeface="Arial" panose="020B0604020202020204" pitchFamily="34" charset="0"/>
                <a:buNone/>
              </a:pPr>
              <a:endParaRPr lang="zh-CN" altLang="en-US" sz="2800"/>
            </a:p>
          </p:txBody>
        </p:sp>
      </p:grpSp>
      <p:pic>
        <p:nvPicPr>
          <p:cNvPr id="142339" name="图片 246791" descr="校徽 正式2"/>
          <p:cNvPicPr>
            <a:picLocks noChangeAspect="1"/>
          </p:cNvPicPr>
          <p:nvPr/>
        </p:nvPicPr>
        <p:blipFill>
          <a:blip r:embed="rId2"/>
          <a:srcRect/>
          <a:stretch>
            <a:fillRect/>
          </a:stretch>
        </p:blipFill>
        <p:spPr bwMode="auto">
          <a:xfrm>
            <a:off x="250825" y="188913"/>
            <a:ext cx="1223963" cy="1223962"/>
          </a:xfrm>
          <a:prstGeom prst="rect">
            <a:avLst/>
          </a:prstGeom>
          <a:noFill/>
          <a:ln w="9525">
            <a:noFill/>
            <a:miter lim="800000"/>
            <a:headEnd/>
            <a:tailEnd/>
          </a:ln>
        </p:spPr>
      </p:pic>
      <p:sp>
        <p:nvSpPr>
          <p:cNvPr id="142340" name="日期占位符 1"/>
          <p:cNvSpPr>
            <a:spLocks noGrp="1"/>
          </p:cNvSpPr>
          <p:nvPr>
            <p:ph type="dt" sz="quarter" idx="10"/>
          </p:nvPr>
        </p:nvSpPr>
        <p:spPr bwMode="auto">
          <a:noFill/>
          <a:ln>
            <a:miter lim="800000"/>
          </a:ln>
        </p:spPr>
        <p:txBody>
          <a:bodyPr vert="horz" numCol="1" anchorCtr="0" compatLnSpc="1"/>
          <a:lstStyle/>
          <a:p>
            <a:pPr>
              <a:buFont typeface="Arial" panose="020B0604020202020204" pitchFamily="34" charset="0"/>
              <a:buNone/>
            </a:pPr>
            <a:fld id="{6D3B8545-CA19-4D49-89BD-0BB83CF10187}" type="datetime1">
              <a:rPr lang="zh-CN" altLang="en-US" smtClean="0">
                <a:latin typeface="Arial" panose="020B0604020202020204" pitchFamily="34" charset="0"/>
                <a:ea typeface="宋体" panose="02010600030101010101" pitchFamily="2" charset="-122"/>
              </a:rPr>
              <a:t>2020/7/9</a:t>
            </a:fld>
            <a:endParaRPr lang="en-US" altLang="zh-CN" smtClean="0">
              <a:latin typeface="Arial" panose="020B0604020202020204" pitchFamily="34" charset="0"/>
              <a:ea typeface="宋体" panose="02010600030101010101" pitchFamily="2" charset="-122"/>
            </a:endParaRPr>
          </a:p>
        </p:txBody>
      </p:sp>
      <p:pic>
        <p:nvPicPr>
          <p:cNvPr id="142341" name="Picture 9"/>
          <p:cNvPicPr>
            <a:picLocks noChangeAspect="1" noChangeArrowheads="1"/>
          </p:cNvPicPr>
          <p:nvPr/>
        </p:nvPicPr>
        <p:blipFill>
          <a:blip r:embed="rId3"/>
          <a:srcRect l="7343" t="26898" r="5502"/>
          <a:stretch>
            <a:fillRect/>
          </a:stretch>
        </p:blipFill>
        <p:spPr bwMode="auto">
          <a:xfrm>
            <a:off x="611188" y="2349500"/>
            <a:ext cx="6840537" cy="4303713"/>
          </a:xfrm>
          <a:prstGeom prst="rect">
            <a:avLst/>
          </a:prstGeom>
          <a:noFill/>
          <a:ln w="9525">
            <a:noFill/>
            <a:miter lim="800000"/>
            <a:headEnd/>
            <a:tailEnd/>
          </a:ln>
        </p:spPr>
      </p:pic>
      <p:sp>
        <p:nvSpPr>
          <p:cNvPr id="142342" name="AutoShape 10"/>
          <p:cNvSpPr/>
          <p:nvPr/>
        </p:nvSpPr>
        <p:spPr bwMode="auto">
          <a:xfrm>
            <a:off x="7380288" y="2852738"/>
            <a:ext cx="144462" cy="3240087"/>
          </a:xfrm>
          <a:prstGeom prst="rightBrace">
            <a:avLst>
              <a:gd name="adj1" fmla="val 186905"/>
              <a:gd name="adj2" fmla="val 50000"/>
            </a:avLst>
          </a:prstGeom>
          <a:noFill/>
          <a:ln w="44450">
            <a:solidFill>
              <a:schemeClr val="accent1"/>
            </a:solidFill>
            <a:round/>
          </a:ln>
        </p:spPr>
        <p:txBody>
          <a:bodyPr wrap="none" anchor="ctr"/>
          <a:lstStyle/>
          <a:p>
            <a:endParaRPr lang="zh-CN" altLang="en-US"/>
          </a:p>
        </p:txBody>
      </p:sp>
      <p:sp>
        <p:nvSpPr>
          <p:cNvPr id="142343" name="Rectangle 11"/>
          <p:cNvSpPr>
            <a:spLocks noChangeArrowheads="1"/>
          </p:cNvSpPr>
          <p:nvPr/>
        </p:nvSpPr>
        <p:spPr bwMode="auto">
          <a:xfrm>
            <a:off x="7740650" y="2924175"/>
            <a:ext cx="1152525" cy="3241675"/>
          </a:xfrm>
          <a:prstGeom prst="rect">
            <a:avLst/>
          </a:prstGeom>
          <a:solidFill>
            <a:schemeClr val="accent1"/>
          </a:solidFill>
          <a:ln w="9525">
            <a:solidFill>
              <a:schemeClr val="tx1"/>
            </a:solidFill>
            <a:miter lim="800000"/>
          </a:ln>
        </p:spPr>
        <p:txBody>
          <a:bodyPr wrap="none" anchor="ctr"/>
          <a:lstStyle/>
          <a:p>
            <a:pPr algn="ctr"/>
            <a:r>
              <a:rPr lang="zh-CN" altLang="en-US"/>
              <a:t>生长</a:t>
            </a:r>
          </a:p>
          <a:p>
            <a:pPr algn="ctr"/>
            <a:r>
              <a:rPr lang="zh-CN" altLang="en-US"/>
              <a:t>迅速</a:t>
            </a:r>
          </a:p>
          <a:p>
            <a:pPr algn="ctr"/>
            <a:r>
              <a:rPr lang="zh-CN" altLang="en-US"/>
              <a:t>增重</a:t>
            </a:r>
          </a:p>
          <a:p>
            <a:pPr algn="ctr"/>
            <a:r>
              <a:rPr lang="zh-CN" altLang="en-US"/>
              <a:t>快</a:t>
            </a:r>
          </a:p>
        </p:txBody>
      </p:sp>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矩形 247811"/>
          <p:cNvSpPr>
            <a:spLocks noChangeArrowheads="1"/>
          </p:cNvSpPr>
          <p:nvPr/>
        </p:nvSpPr>
        <p:spPr bwMode="auto">
          <a:xfrm>
            <a:off x="468313" y="908050"/>
            <a:ext cx="8413750" cy="785813"/>
          </a:xfrm>
          <a:prstGeom prst="rect">
            <a:avLst/>
          </a:prstGeom>
          <a:solidFill>
            <a:srgbClr val="FFFFFF"/>
          </a:solidFill>
          <a:ln w="9525">
            <a:noFill/>
            <a:miter lim="800000"/>
          </a:ln>
        </p:spPr>
        <p:txBody>
          <a:bodyPr/>
          <a:lstStyle/>
          <a:p>
            <a:pPr algn="ctr">
              <a:lnSpc>
                <a:spcPct val="85000"/>
              </a:lnSpc>
              <a:buFont typeface="Arial" panose="020B0604020202020204" pitchFamily="34" charset="0"/>
              <a:buNone/>
            </a:pPr>
            <a:r>
              <a:rPr lang="en-US" altLang="zh-CN" sz="4000">
                <a:solidFill>
                  <a:srgbClr val="FF3300"/>
                </a:solidFill>
                <a:latin typeface="Arial Narrow" panose="020B0606020202030204" pitchFamily="34" charset="0"/>
              </a:rPr>
              <a:t>2.</a:t>
            </a:r>
            <a:r>
              <a:rPr lang="zh-CN" altLang="en-US" sz="4000">
                <a:solidFill>
                  <a:srgbClr val="FF3300"/>
                </a:solidFill>
                <a:latin typeface="Arial Narrow" panose="020B0606020202030204" pitchFamily="34" charset="0"/>
              </a:rPr>
              <a:t>促进产蛋，提高产蛋率</a:t>
            </a:r>
          </a:p>
        </p:txBody>
      </p:sp>
      <p:grpSp>
        <p:nvGrpSpPr>
          <p:cNvPr id="143362" name="组合 247812"/>
          <p:cNvGrpSpPr/>
          <p:nvPr/>
        </p:nvGrpSpPr>
        <p:grpSpPr bwMode="auto">
          <a:xfrm>
            <a:off x="323850" y="1773238"/>
            <a:ext cx="8820150" cy="319087"/>
            <a:chOff x="0" y="0"/>
            <a:chExt cx="4656" cy="201"/>
          </a:xfrm>
        </p:grpSpPr>
        <p:sp>
          <p:nvSpPr>
            <p:cNvPr id="143366" name="圆角矩形 247813"/>
            <p:cNvSpPr>
              <a:spLocks noChangeArrowheads="1"/>
            </p:cNvSpPr>
            <p:nvPr/>
          </p:nvSpPr>
          <p:spPr bwMode="auto">
            <a:xfrm>
              <a:off x="240" y="0"/>
              <a:ext cx="4416" cy="200"/>
            </a:xfrm>
            <a:prstGeom prst="roundRect">
              <a:avLst>
                <a:gd name="adj" fmla="val 0"/>
              </a:avLst>
            </a:prstGeom>
            <a:solidFill>
              <a:schemeClr val="hlink"/>
            </a:solidFill>
            <a:ln w="9525">
              <a:noFill/>
              <a:round/>
            </a:ln>
          </p:spPr>
          <p:txBody>
            <a:bodyPr/>
            <a:lstStyle/>
            <a:p>
              <a:pPr>
                <a:buFont typeface="Arial" panose="020B0604020202020204" pitchFamily="34" charset="0"/>
                <a:buNone/>
              </a:pPr>
              <a:endParaRPr lang="zh-CN" altLang="en-US" sz="2800"/>
            </a:p>
          </p:txBody>
        </p:sp>
        <p:sp>
          <p:nvSpPr>
            <p:cNvPr id="143367" name="流程图: 延期 247814"/>
            <p:cNvSpPr>
              <a:spLocks noChangeArrowheads="1"/>
            </p:cNvSpPr>
            <p:nvPr/>
          </p:nvSpPr>
          <p:spPr bwMode="auto">
            <a:xfrm flipH="1">
              <a:off x="0" y="0"/>
              <a:ext cx="248" cy="201"/>
            </a:xfrm>
            <a:prstGeom prst="flowChartDelay">
              <a:avLst/>
            </a:prstGeom>
            <a:solidFill>
              <a:schemeClr val="hlink"/>
            </a:solidFill>
            <a:ln w="9525">
              <a:noFill/>
              <a:miter lim="800000"/>
            </a:ln>
          </p:spPr>
          <p:txBody>
            <a:bodyPr/>
            <a:lstStyle/>
            <a:p>
              <a:pPr>
                <a:buFont typeface="Arial" panose="020B0604020202020204" pitchFamily="34" charset="0"/>
                <a:buNone/>
              </a:pPr>
              <a:endParaRPr lang="zh-CN" altLang="en-US" sz="2800"/>
            </a:p>
          </p:txBody>
        </p:sp>
      </p:grpSp>
      <p:pic>
        <p:nvPicPr>
          <p:cNvPr id="143363" name="图片 247815" descr="校徽 正式2"/>
          <p:cNvPicPr>
            <a:picLocks noChangeAspect="1"/>
          </p:cNvPicPr>
          <p:nvPr/>
        </p:nvPicPr>
        <p:blipFill>
          <a:blip r:embed="rId2"/>
          <a:srcRect/>
          <a:stretch>
            <a:fillRect/>
          </a:stretch>
        </p:blipFill>
        <p:spPr bwMode="auto">
          <a:xfrm>
            <a:off x="250825" y="188913"/>
            <a:ext cx="1223963" cy="1223962"/>
          </a:xfrm>
          <a:prstGeom prst="rect">
            <a:avLst/>
          </a:prstGeom>
          <a:noFill/>
          <a:ln w="9525">
            <a:noFill/>
            <a:miter lim="800000"/>
            <a:headEnd/>
            <a:tailEnd/>
          </a:ln>
        </p:spPr>
      </p:pic>
      <p:sp>
        <p:nvSpPr>
          <p:cNvPr id="143364" name="日期占位符 1"/>
          <p:cNvSpPr>
            <a:spLocks noGrp="1"/>
          </p:cNvSpPr>
          <p:nvPr>
            <p:ph type="dt" sz="quarter" idx="10"/>
          </p:nvPr>
        </p:nvSpPr>
        <p:spPr bwMode="auto">
          <a:noFill/>
          <a:ln>
            <a:miter lim="800000"/>
          </a:ln>
        </p:spPr>
        <p:txBody>
          <a:bodyPr vert="horz" numCol="1" anchorCtr="0" compatLnSpc="1"/>
          <a:lstStyle/>
          <a:p>
            <a:pPr>
              <a:buFont typeface="Arial" panose="020B0604020202020204" pitchFamily="34" charset="0"/>
              <a:buNone/>
            </a:pPr>
            <a:fld id="{0DEEE44B-898E-47BE-9893-E5467E8B2D11}" type="datetime1">
              <a:rPr lang="zh-CN" altLang="en-US" smtClean="0">
                <a:latin typeface="Arial" panose="020B0604020202020204" pitchFamily="34" charset="0"/>
                <a:ea typeface="宋体" panose="02010600030101010101" pitchFamily="2" charset="-122"/>
              </a:rPr>
              <a:t>2020/7/9</a:t>
            </a:fld>
            <a:endParaRPr lang="en-US" altLang="zh-CN" smtClean="0">
              <a:latin typeface="Arial" panose="020B0604020202020204" pitchFamily="34" charset="0"/>
              <a:ea typeface="宋体" panose="02010600030101010101" pitchFamily="2" charset="-122"/>
            </a:endParaRPr>
          </a:p>
        </p:txBody>
      </p:sp>
      <p:pic>
        <p:nvPicPr>
          <p:cNvPr id="143365" name="Picture 9"/>
          <p:cNvPicPr>
            <a:picLocks noChangeAspect="1" noChangeArrowheads="1"/>
          </p:cNvPicPr>
          <p:nvPr/>
        </p:nvPicPr>
        <p:blipFill>
          <a:blip r:embed="rId3"/>
          <a:srcRect/>
          <a:stretch>
            <a:fillRect/>
          </a:stretch>
        </p:blipFill>
        <p:spPr bwMode="auto">
          <a:xfrm>
            <a:off x="395288" y="2205038"/>
            <a:ext cx="7920037" cy="4248150"/>
          </a:xfrm>
          <a:prstGeom prst="rect">
            <a:avLst/>
          </a:prstGeom>
          <a:noFill/>
          <a:ln w="9525">
            <a:noFill/>
            <a:miter lim="800000"/>
            <a:headEnd/>
            <a:tailEnd/>
          </a:ln>
        </p:spPr>
      </p:pic>
      <p:sp>
        <p:nvSpPr>
          <p:cNvPr id="142342" name="AutoShape 10"/>
          <p:cNvSpPr/>
          <p:nvPr/>
        </p:nvSpPr>
        <p:spPr bwMode="auto">
          <a:xfrm>
            <a:off x="8170863" y="2622233"/>
            <a:ext cx="144462" cy="3240087"/>
          </a:xfrm>
          <a:prstGeom prst="rightBrace">
            <a:avLst>
              <a:gd name="adj1" fmla="val 186905"/>
              <a:gd name="adj2" fmla="val 50000"/>
            </a:avLst>
          </a:prstGeom>
          <a:noFill/>
          <a:ln w="44450">
            <a:solidFill>
              <a:schemeClr val="accent1"/>
            </a:solidFill>
            <a:round/>
          </a:ln>
        </p:spPr>
        <p:txBody>
          <a:bodyPr wrap="none" anchor="ctr"/>
          <a:lstStyle/>
          <a:p>
            <a:endParaRPr lang="zh-CN" altLang="en-US"/>
          </a:p>
        </p:txBody>
      </p:sp>
      <p:sp>
        <p:nvSpPr>
          <p:cNvPr id="142343" name="Rectangle 11"/>
          <p:cNvSpPr>
            <a:spLocks noChangeArrowheads="1"/>
          </p:cNvSpPr>
          <p:nvPr/>
        </p:nvSpPr>
        <p:spPr bwMode="auto">
          <a:xfrm>
            <a:off x="8448675" y="2621280"/>
            <a:ext cx="577850" cy="3241675"/>
          </a:xfrm>
          <a:prstGeom prst="rect">
            <a:avLst/>
          </a:prstGeom>
          <a:solidFill>
            <a:schemeClr val="accent1"/>
          </a:solidFill>
          <a:ln w="9525">
            <a:solidFill>
              <a:schemeClr val="tx1"/>
            </a:solidFill>
            <a:miter lim="800000"/>
          </a:ln>
        </p:spPr>
        <p:txBody>
          <a:bodyPr wrap="none" anchor="ctr"/>
          <a:lstStyle/>
          <a:p>
            <a:pPr algn="ctr"/>
            <a:r>
              <a:rPr lang="zh-CN" altLang="zh-CN" sz="3200"/>
              <a:t>产</a:t>
            </a:r>
          </a:p>
          <a:p>
            <a:pPr algn="ctr"/>
            <a:r>
              <a:rPr lang="zh-CN" altLang="zh-CN" sz="3200"/>
              <a:t>蛋</a:t>
            </a:r>
          </a:p>
          <a:p>
            <a:pPr algn="ctr"/>
            <a:r>
              <a:rPr lang="zh-CN" altLang="zh-CN" sz="3200"/>
              <a:t>率</a:t>
            </a:r>
          </a:p>
          <a:p>
            <a:pPr algn="ctr"/>
            <a:r>
              <a:rPr lang="zh-CN" altLang="zh-CN" sz="3200"/>
              <a:t>高</a:t>
            </a:r>
          </a:p>
        </p:txBody>
      </p:sp>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文本框 248834"/>
          <p:cNvSpPr txBox="1">
            <a:spLocks noChangeArrowheads="1"/>
          </p:cNvSpPr>
          <p:nvPr/>
        </p:nvSpPr>
        <p:spPr bwMode="auto">
          <a:xfrm>
            <a:off x="611188" y="2276475"/>
            <a:ext cx="7921625" cy="3098800"/>
          </a:xfrm>
          <a:prstGeom prst="rect">
            <a:avLst/>
          </a:prstGeom>
          <a:noFill/>
          <a:ln w="38100">
            <a:solidFill>
              <a:srgbClr val="008000"/>
            </a:solidFill>
            <a:miter lim="800000"/>
          </a:ln>
        </p:spPr>
        <p:txBody>
          <a:bodyPr>
            <a:spAutoFit/>
          </a:bodyPr>
          <a:lstStyle/>
          <a:p>
            <a:pPr>
              <a:lnSpc>
                <a:spcPct val="110000"/>
              </a:lnSpc>
              <a:spcBef>
                <a:spcPct val="35000"/>
              </a:spcBef>
              <a:buFont typeface="Arial" panose="020B0604020202020204" pitchFamily="34" charset="0"/>
              <a:buNone/>
            </a:pPr>
            <a:r>
              <a:rPr lang="zh-CN" altLang="en-US" sz="2800">
                <a:solidFill>
                  <a:schemeClr val="bg2"/>
                </a:solidFill>
                <a:latin typeface="Times New Roman" panose="02020603050405020304" pitchFamily="18" charset="0"/>
              </a:rPr>
              <a:t>许多中药可通过</a:t>
            </a:r>
            <a:r>
              <a:rPr lang="zh-CN" altLang="en-US" sz="2800">
                <a:solidFill>
                  <a:srgbClr val="FF3300"/>
                </a:solidFill>
                <a:latin typeface="Times New Roman" panose="02020603050405020304" pitchFamily="18" charset="0"/>
              </a:rPr>
              <a:t>补益气血、促进乳腺的供血和乳腺的发育</a:t>
            </a:r>
            <a:r>
              <a:rPr lang="zh-CN" altLang="en-US" sz="2800">
                <a:solidFill>
                  <a:schemeClr val="bg2"/>
                </a:solidFill>
                <a:latin typeface="Times New Roman" panose="02020603050405020304" pitchFamily="18" charset="0"/>
              </a:rPr>
              <a:t>来提高动物的产奶量。</a:t>
            </a:r>
          </a:p>
          <a:p>
            <a:pPr>
              <a:lnSpc>
                <a:spcPct val="110000"/>
              </a:lnSpc>
              <a:spcBef>
                <a:spcPct val="35000"/>
              </a:spcBef>
              <a:buFont typeface="Arial" panose="020B0604020202020204" pitchFamily="34" charset="0"/>
              <a:buNone/>
            </a:pPr>
            <a:r>
              <a:rPr lang="zh-CN" altLang="en-US" sz="2800">
                <a:solidFill>
                  <a:schemeClr val="hlink"/>
                </a:solidFill>
                <a:latin typeface="Times New Roman" panose="02020603050405020304" pitchFamily="18" charset="0"/>
              </a:rPr>
              <a:t>例如，催奶灵散（</a:t>
            </a:r>
            <a:r>
              <a:rPr lang="zh-CN" altLang="en-US" sz="2800">
                <a:solidFill>
                  <a:schemeClr val="accent1"/>
                </a:solidFill>
                <a:latin typeface="Times New Roman" panose="02020603050405020304" pitchFamily="18" charset="0"/>
              </a:rPr>
              <a:t>王不留行</a:t>
            </a:r>
            <a:r>
              <a:rPr lang="en-US" altLang="zh-CN" sz="2800">
                <a:solidFill>
                  <a:schemeClr val="accent1"/>
                </a:solidFill>
                <a:latin typeface="Times New Roman" panose="02020603050405020304" pitchFamily="18" charset="0"/>
              </a:rPr>
              <a:t>20g</a:t>
            </a:r>
            <a:r>
              <a:rPr lang="zh-CN" altLang="en-US" sz="2800">
                <a:solidFill>
                  <a:schemeClr val="accent1"/>
                </a:solidFill>
                <a:latin typeface="Times New Roman" panose="02020603050405020304" pitchFamily="18" charset="0"/>
              </a:rPr>
              <a:t>、黄芪</a:t>
            </a:r>
            <a:r>
              <a:rPr lang="en-US" altLang="zh-CN" sz="2800">
                <a:solidFill>
                  <a:schemeClr val="accent1"/>
                </a:solidFill>
                <a:latin typeface="Times New Roman" panose="02020603050405020304" pitchFamily="18" charset="0"/>
              </a:rPr>
              <a:t>l0g</a:t>
            </a:r>
            <a:r>
              <a:rPr lang="zh-CN" altLang="en-US" sz="2800">
                <a:solidFill>
                  <a:schemeClr val="accent1"/>
                </a:solidFill>
                <a:latin typeface="Times New Roman" panose="02020603050405020304" pitchFamily="18" charset="0"/>
              </a:rPr>
              <a:t>、皂角刺</a:t>
            </a:r>
            <a:r>
              <a:rPr lang="en-US" altLang="zh-CN" sz="2800">
                <a:solidFill>
                  <a:schemeClr val="accent1"/>
                </a:solidFill>
                <a:latin typeface="Times New Roman" panose="02020603050405020304" pitchFamily="18" charset="0"/>
              </a:rPr>
              <a:t>l0g</a:t>
            </a:r>
            <a:r>
              <a:rPr lang="zh-CN" altLang="en-US" sz="2800">
                <a:solidFill>
                  <a:schemeClr val="accent1"/>
                </a:solidFill>
                <a:latin typeface="Times New Roman" panose="02020603050405020304" pitchFamily="18" charset="0"/>
              </a:rPr>
              <a:t>、当归</a:t>
            </a:r>
            <a:r>
              <a:rPr lang="en-US" altLang="zh-CN" sz="2800">
                <a:solidFill>
                  <a:schemeClr val="accent1"/>
                </a:solidFill>
                <a:latin typeface="Times New Roman" panose="02020603050405020304" pitchFamily="18" charset="0"/>
              </a:rPr>
              <a:t>20g</a:t>
            </a:r>
            <a:r>
              <a:rPr lang="zh-CN" altLang="en-US" sz="2800">
                <a:solidFill>
                  <a:schemeClr val="accent1"/>
                </a:solidFill>
                <a:latin typeface="Times New Roman" panose="02020603050405020304" pitchFamily="18" charset="0"/>
              </a:rPr>
              <a:t>、党参</a:t>
            </a:r>
            <a:r>
              <a:rPr lang="en-US" altLang="zh-CN" sz="2800">
                <a:solidFill>
                  <a:schemeClr val="accent1"/>
                </a:solidFill>
                <a:latin typeface="Times New Roman" panose="02020603050405020304" pitchFamily="18" charset="0"/>
              </a:rPr>
              <a:t>l0g</a:t>
            </a:r>
            <a:r>
              <a:rPr lang="zh-CN" altLang="en-US" sz="2800">
                <a:solidFill>
                  <a:schemeClr val="accent1"/>
                </a:solidFill>
                <a:latin typeface="Times New Roman" panose="02020603050405020304" pitchFamily="18" charset="0"/>
              </a:rPr>
              <a:t>、川芎</a:t>
            </a:r>
            <a:r>
              <a:rPr lang="en-US" altLang="zh-CN" sz="2800">
                <a:solidFill>
                  <a:schemeClr val="accent1"/>
                </a:solidFill>
                <a:latin typeface="Times New Roman" panose="02020603050405020304" pitchFamily="18" charset="0"/>
              </a:rPr>
              <a:t>20g</a:t>
            </a:r>
            <a:r>
              <a:rPr lang="zh-CN" altLang="en-US" sz="2800">
                <a:solidFill>
                  <a:schemeClr val="accent1"/>
                </a:solidFill>
                <a:latin typeface="Times New Roman" panose="02020603050405020304" pitchFamily="18" charset="0"/>
              </a:rPr>
              <a:t>、漏芦</a:t>
            </a:r>
            <a:r>
              <a:rPr lang="en-US" altLang="zh-CN" sz="2800">
                <a:solidFill>
                  <a:schemeClr val="accent1"/>
                </a:solidFill>
                <a:latin typeface="Times New Roman" panose="02020603050405020304" pitchFamily="18" charset="0"/>
              </a:rPr>
              <a:t>5g</a:t>
            </a:r>
            <a:r>
              <a:rPr lang="zh-CN" altLang="en-US" sz="2800">
                <a:solidFill>
                  <a:schemeClr val="accent1"/>
                </a:solidFill>
                <a:latin typeface="Times New Roman" panose="02020603050405020304" pitchFamily="18" charset="0"/>
              </a:rPr>
              <a:t>、路路通</a:t>
            </a:r>
            <a:r>
              <a:rPr lang="en-US" altLang="zh-CN" sz="2800">
                <a:solidFill>
                  <a:schemeClr val="accent1"/>
                </a:solidFill>
                <a:latin typeface="Times New Roman" panose="02020603050405020304" pitchFamily="18" charset="0"/>
              </a:rPr>
              <a:t>5g</a:t>
            </a:r>
            <a:r>
              <a:rPr lang="en-US" altLang="zh-CN" sz="2800">
                <a:solidFill>
                  <a:schemeClr val="hlink"/>
                </a:solidFill>
                <a:latin typeface="Times New Roman" panose="02020603050405020304" pitchFamily="18" charset="0"/>
              </a:rPr>
              <a:t> </a:t>
            </a:r>
            <a:r>
              <a:rPr lang="zh-CN" altLang="en-US" sz="2800">
                <a:solidFill>
                  <a:schemeClr val="hlink"/>
                </a:solidFill>
                <a:latin typeface="Times New Roman" panose="02020603050405020304" pitchFamily="18" charset="0"/>
              </a:rPr>
              <a:t>）可显著提高奶水不足母猪的泌乳；提高奶牛的产奶量。</a:t>
            </a:r>
            <a:r>
              <a:rPr lang="zh-CN" altLang="en-US" sz="2800">
                <a:solidFill>
                  <a:schemeClr val="bg2"/>
                </a:solidFill>
                <a:latin typeface="Times New Roman" panose="02020603050405020304" pitchFamily="18" charset="0"/>
              </a:rPr>
              <a:t> </a:t>
            </a:r>
          </a:p>
        </p:txBody>
      </p:sp>
      <p:sp>
        <p:nvSpPr>
          <p:cNvPr id="144386" name="矩形 248835"/>
          <p:cNvSpPr>
            <a:spLocks noChangeArrowheads="1"/>
          </p:cNvSpPr>
          <p:nvPr/>
        </p:nvSpPr>
        <p:spPr bwMode="auto">
          <a:xfrm>
            <a:off x="468313" y="908050"/>
            <a:ext cx="8413750" cy="785813"/>
          </a:xfrm>
          <a:prstGeom prst="rect">
            <a:avLst/>
          </a:prstGeom>
          <a:solidFill>
            <a:srgbClr val="FFFFFF"/>
          </a:solidFill>
          <a:ln w="9525">
            <a:noFill/>
            <a:miter lim="800000"/>
          </a:ln>
        </p:spPr>
        <p:txBody>
          <a:bodyPr/>
          <a:lstStyle/>
          <a:p>
            <a:pPr algn="ctr">
              <a:lnSpc>
                <a:spcPct val="85000"/>
              </a:lnSpc>
              <a:buFont typeface="Arial" panose="020B0604020202020204" pitchFamily="34" charset="0"/>
              <a:buNone/>
            </a:pPr>
            <a:r>
              <a:rPr lang="en-US" altLang="zh-CN" sz="4000">
                <a:solidFill>
                  <a:srgbClr val="FF3300"/>
                </a:solidFill>
                <a:latin typeface="Arial Narrow" panose="020B0606020202030204" pitchFamily="34" charset="0"/>
              </a:rPr>
              <a:t>3.</a:t>
            </a:r>
            <a:r>
              <a:rPr lang="zh-CN" altLang="en-US" sz="4000">
                <a:solidFill>
                  <a:srgbClr val="FF3300"/>
                </a:solidFill>
                <a:latin typeface="Arial Narrow" panose="020B0606020202030204" pitchFamily="34" charset="0"/>
              </a:rPr>
              <a:t>促进产奶，提高产奶量</a:t>
            </a:r>
          </a:p>
        </p:txBody>
      </p:sp>
      <p:grpSp>
        <p:nvGrpSpPr>
          <p:cNvPr id="144387" name="组合 248836"/>
          <p:cNvGrpSpPr/>
          <p:nvPr/>
        </p:nvGrpSpPr>
        <p:grpSpPr bwMode="auto">
          <a:xfrm>
            <a:off x="323850" y="1773238"/>
            <a:ext cx="8820150" cy="319087"/>
            <a:chOff x="0" y="0"/>
            <a:chExt cx="4656" cy="201"/>
          </a:xfrm>
        </p:grpSpPr>
        <p:sp>
          <p:nvSpPr>
            <p:cNvPr id="144390" name="圆角矩形 248837"/>
            <p:cNvSpPr>
              <a:spLocks noChangeArrowheads="1"/>
            </p:cNvSpPr>
            <p:nvPr/>
          </p:nvSpPr>
          <p:spPr bwMode="auto">
            <a:xfrm>
              <a:off x="240" y="0"/>
              <a:ext cx="4416" cy="200"/>
            </a:xfrm>
            <a:prstGeom prst="roundRect">
              <a:avLst>
                <a:gd name="adj" fmla="val 0"/>
              </a:avLst>
            </a:prstGeom>
            <a:solidFill>
              <a:schemeClr val="hlink"/>
            </a:solidFill>
            <a:ln w="9525">
              <a:noFill/>
              <a:round/>
            </a:ln>
          </p:spPr>
          <p:txBody>
            <a:bodyPr/>
            <a:lstStyle/>
            <a:p>
              <a:pPr>
                <a:buFont typeface="Arial" panose="020B0604020202020204" pitchFamily="34" charset="0"/>
                <a:buNone/>
              </a:pPr>
              <a:endParaRPr lang="zh-CN" altLang="en-US" sz="2800"/>
            </a:p>
          </p:txBody>
        </p:sp>
        <p:sp>
          <p:nvSpPr>
            <p:cNvPr id="144391" name="流程图: 延期 248838"/>
            <p:cNvSpPr>
              <a:spLocks noChangeArrowheads="1"/>
            </p:cNvSpPr>
            <p:nvPr/>
          </p:nvSpPr>
          <p:spPr bwMode="auto">
            <a:xfrm flipH="1">
              <a:off x="0" y="0"/>
              <a:ext cx="248" cy="201"/>
            </a:xfrm>
            <a:prstGeom prst="flowChartDelay">
              <a:avLst/>
            </a:prstGeom>
            <a:solidFill>
              <a:schemeClr val="hlink"/>
            </a:solidFill>
            <a:ln w="9525">
              <a:noFill/>
              <a:miter lim="800000"/>
            </a:ln>
          </p:spPr>
          <p:txBody>
            <a:bodyPr/>
            <a:lstStyle/>
            <a:p>
              <a:pPr>
                <a:buFont typeface="Arial" panose="020B0604020202020204" pitchFamily="34" charset="0"/>
                <a:buNone/>
              </a:pPr>
              <a:endParaRPr lang="zh-CN" altLang="en-US" sz="2800"/>
            </a:p>
          </p:txBody>
        </p:sp>
      </p:grpSp>
      <p:pic>
        <p:nvPicPr>
          <p:cNvPr id="144388" name="图片 248839" descr="校徽 正式2"/>
          <p:cNvPicPr>
            <a:picLocks noChangeAspect="1"/>
          </p:cNvPicPr>
          <p:nvPr/>
        </p:nvPicPr>
        <p:blipFill>
          <a:blip r:embed="rId2"/>
          <a:srcRect/>
          <a:stretch>
            <a:fillRect/>
          </a:stretch>
        </p:blipFill>
        <p:spPr bwMode="auto">
          <a:xfrm>
            <a:off x="250825" y="188913"/>
            <a:ext cx="1223963" cy="1223962"/>
          </a:xfrm>
          <a:prstGeom prst="rect">
            <a:avLst/>
          </a:prstGeom>
          <a:noFill/>
          <a:ln w="9525">
            <a:noFill/>
            <a:miter lim="800000"/>
            <a:headEnd/>
            <a:tailEnd/>
          </a:ln>
        </p:spPr>
      </p:pic>
      <p:sp>
        <p:nvSpPr>
          <p:cNvPr id="144389" name="日期占位符 1"/>
          <p:cNvSpPr>
            <a:spLocks noGrp="1"/>
          </p:cNvSpPr>
          <p:nvPr>
            <p:ph type="dt" sz="quarter" idx="10"/>
          </p:nvPr>
        </p:nvSpPr>
        <p:spPr bwMode="auto">
          <a:noFill/>
          <a:ln>
            <a:miter lim="800000"/>
          </a:ln>
        </p:spPr>
        <p:txBody>
          <a:bodyPr vert="horz" numCol="1" anchorCtr="0" compatLnSpc="1"/>
          <a:lstStyle/>
          <a:p>
            <a:pPr>
              <a:buFont typeface="Arial" panose="020B0604020202020204" pitchFamily="34" charset="0"/>
              <a:buNone/>
            </a:pPr>
            <a:fld id="{91254E15-F4D2-461A-B1C4-3F5A93DD21F9}" type="datetime1">
              <a:rPr lang="zh-CN" altLang="en-US" smtClean="0">
                <a:latin typeface="Arial" panose="020B0604020202020204" pitchFamily="34" charset="0"/>
                <a:ea typeface="宋体" panose="02010600030101010101" pitchFamily="2" charset="-122"/>
              </a:rPr>
              <a:t>2020/7/9</a:t>
            </a:fld>
            <a:endParaRPr lang="en-US" altLang="zh-CN" smtClean="0">
              <a:latin typeface="Arial" panose="020B0604020202020204" pitchFamily="34" charset="0"/>
              <a:ea typeface="宋体"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38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文本框 251906"/>
          <p:cNvSpPr txBox="1">
            <a:spLocks noChangeArrowheads="1"/>
          </p:cNvSpPr>
          <p:nvPr/>
        </p:nvSpPr>
        <p:spPr bwMode="auto">
          <a:xfrm>
            <a:off x="611188" y="2276475"/>
            <a:ext cx="8137525" cy="3968750"/>
          </a:xfrm>
          <a:prstGeom prst="rect">
            <a:avLst/>
          </a:prstGeom>
          <a:noFill/>
          <a:ln w="38100">
            <a:solidFill>
              <a:srgbClr val="008000"/>
            </a:solidFill>
            <a:miter lim="800000"/>
          </a:ln>
        </p:spPr>
        <p:txBody>
          <a:bodyPr>
            <a:spAutoFit/>
          </a:bodyPr>
          <a:lstStyle/>
          <a:p>
            <a:pPr>
              <a:lnSpc>
                <a:spcPct val="105000"/>
              </a:lnSpc>
              <a:spcBef>
                <a:spcPct val="30000"/>
              </a:spcBef>
              <a:buFont typeface="Arial" panose="020B0604020202020204" pitchFamily="34" charset="0"/>
              <a:buBlip>
                <a:blip r:embed="rId2"/>
              </a:buBlip>
            </a:pPr>
            <a:r>
              <a:rPr lang="zh-CN" altLang="en-US" sz="2800">
                <a:solidFill>
                  <a:srgbClr val="FF3300"/>
                </a:solidFill>
                <a:latin typeface="Times New Roman" panose="02020603050405020304" pitchFamily="18" charset="0"/>
              </a:rPr>
              <a:t>（</a:t>
            </a:r>
            <a:r>
              <a:rPr lang="en-US" altLang="zh-CN" sz="2800">
                <a:solidFill>
                  <a:srgbClr val="FF3300"/>
                </a:solidFill>
                <a:latin typeface="Times New Roman" panose="02020603050405020304" pitchFamily="18" charset="0"/>
              </a:rPr>
              <a:t>1</a:t>
            </a:r>
            <a:r>
              <a:rPr lang="zh-CN" altLang="en-US" sz="2800">
                <a:solidFill>
                  <a:srgbClr val="FF3300"/>
                </a:solidFill>
                <a:latin typeface="Times New Roman" panose="02020603050405020304" pitchFamily="18" charset="0"/>
              </a:rPr>
              <a:t>）促进繁殖</a:t>
            </a:r>
            <a:r>
              <a:rPr lang="zh-CN" altLang="en-US" sz="2800">
                <a:solidFill>
                  <a:schemeClr val="accent1"/>
                </a:solidFill>
                <a:latin typeface="Times New Roman" panose="02020603050405020304" pitchFamily="18" charset="0"/>
              </a:rPr>
              <a:t>：“肾主生殖”，</a:t>
            </a:r>
            <a:r>
              <a:rPr lang="zh-CN" altLang="en-US" sz="2800">
                <a:solidFill>
                  <a:schemeClr val="bg2"/>
                </a:solidFill>
                <a:latin typeface="Times New Roman" panose="02020603050405020304" pitchFamily="18" charset="0"/>
              </a:rPr>
              <a:t>故应在补气养血的基础上，重点补肾壮阳，催情促孕； </a:t>
            </a:r>
          </a:p>
          <a:p>
            <a:pPr>
              <a:lnSpc>
                <a:spcPct val="105000"/>
              </a:lnSpc>
              <a:spcBef>
                <a:spcPct val="30000"/>
              </a:spcBef>
              <a:buFont typeface="Arial" panose="020B0604020202020204" pitchFamily="34" charset="0"/>
              <a:buBlip>
                <a:blip r:embed="rId2"/>
              </a:buBlip>
            </a:pPr>
            <a:r>
              <a:rPr lang="zh-CN" altLang="en-US" sz="2800">
                <a:solidFill>
                  <a:srgbClr val="FF0000"/>
                </a:solidFill>
                <a:latin typeface="Times New Roman" panose="02020603050405020304" pitchFamily="18" charset="0"/>
              </a:rPr>
              <a:t>（</a:t>
            </a:r>
            <a:r>
              <a:rPr lang="en-US" altLang="zh-CN" sz="2800">
                <a:solidFill>
                  <a:srgbClr val="FF0000"/>
                </a:solidFill>
                <a:latin typeface="Times New Roman" panose="02020603050405020304" pitchFamily="18" charset="0"/>
              </a:rPr>
              <a:t>2</a:t>
            </a:r>
            <a:r>
              <a:rPr lang="zh-CN" altLang="en-US" sz="2800">
                <a:solidFill>
                  <a:srgbClr val="FF0000"/>
                </a:solidFill>
                <a:latin typeface="Times New Roman" panose="02020603050405020304" pitchFamily="18" charset="0"/>
              </a:rPr>
              <a:t>）增茸：</a:t>
            </a:r>
            <a:r>
              <a:rPr lang="zh-CN" altLang="en-US" sz="2800">
                <a:solidFill>
                  <a:schemeClr val="hlink"/>
                </a:solidFill>
                <a:latin typeface="Times New Roman" panose="02020603050405020304" pitchFamily="18" charset="0"/>
              </a:rPr>
              <a:t>茸为鹿角的初期，角属骨</a:t>
            </a:r>
            <a:r>
              <a:rPr lang="zh-CN" altLang="en-US" sz="2800">
                <a:solidFill>
                  <a:schemeClr val="accent1"/>
                </a:solidFill>
                <a:latin typeface="Times New Roman" panose="02020603050405020304" pitchFamily="18" charset="0"/>
              </a:rPr>
              <a:t>，“肾主骨”。</a:t>
            </a:r>
            <a:r>
              <a:rPr lang="zh-CN" altLang="en-US" sz="2800">
                <a:solidFill>
                  <a:schemeClr val="hlink"/>
                </a:solidFill>
                <a:latin typeface="Times New Roman" panose="02020603050405020304" pitchFamily="18" charset="0"/>
              </a:rPr>
              <a:t>故</a:t>
            </a:r>
            <a:r>
              <a:rPr lang="zh-CN" altLang="en-US" sz="2800">
                <a:solidFill>
                  <a:schemeClr val="hlink"/>
                </a:solidFill>
              </a:rPr>
              <a:t>应在补气养血的基础上，重点补肾填精，精生髓，髓养茸； </a:t>
            </a:r>
          </a:p>
          <a:p>
            <a:pPr>
              <a:lnSpc>
                <a:spcPct val="105000"/>
              </a:lnSpc>
              <a:spcBef>
                <a:spcPct val="30000"/>
              </a:spcBef>
              <a:buFont typeface="Arial" panose="020B0604020202020204" pitchFamily="34" charset="0"/>
              <a:buBlip>
                <a:blip r:embed="rId2"/>
              </a:buBlip>
            </a:pPr>
            <a:r>
              <a:rPr lang="zh-CN" altLang="en-US" sz="2800">
                <a:solidFill>
                  <a:srgbClr val="FF3300"/>
                </a:solidFill>
                <a:latin typeface="Times New Roman" panose="02020603050405020304" pitchFamily="18" charset="0"/>
              </a:rPr>
              <a:t> （</a:t>
            </a:r>
            <a:r>
              <a:rPr lang="en-US" altLang="zh-CN" sz="2800">
                <a:solidFill>
                  <a:srgbClr val="FF3300"/>
                </a:solidFill>
                <a:latin typeface="Times New Roman" panose="02020603050405020304" pitchFamily="18" charset="0"/>
              </a:rPr>
              <a:t>3</a:t>
            </a:r>
            <a:r>
              <a:rPr lang="zh-CN" altLang="en-US" sz="2800">
                <a:solidFill>
                  <a:srgbClr val="FF3300"/>
                </a:solidFill>
                <a:latin typeface="Times New Roman" panose="02020603050405020304" pitchFamily="18" charset="0"/>
              </a:rPr>
              <a:t>）增毛</a:t>
            </a:r>
            <a:r>
              <a:rPr lang="zh-CN" altLang="en-US" sz="2800">
                <a:solidFill>
                  <a:schemeClr val="accent1"/>
                </a:solidFill>
                <a:latin typeface="Times New Roman" panose="02020603050405020304" pitchFamily="18" charset="0"/>
              </a:rPr>
              <a:t>：“肺主皮毛”，</a:t>
            </a:r>
            <a:r>
              <a:rPr lang="zh-CN" altLang="en-US" sz="2800">
                <a:solidFill>
                  <a:srgbClr val="336600"/>
                </a:solidFill>
              </a:rPr>
              <a:t>故应在补气养血的基础上，重点补养肺气，肺足，宣发有力，皮毛得养； </a:t>
            </a:r>
          </a:p>
        </p:txBody>
      </p:sp>
      <p:sp>
        <p:nvSpPr>
          <p:cNvPr id="145410" name="矩形 251907"/>
          <p:cNvSpPr>
            <a:spLocks noChangeArrowheads="1"/>
          </p:cNvSpPr>
          <p:nvPr/>
        </p:nvSpPr>
        <p:spPr bwMode="auto">
          <a:xfrm>
            <a:off x="468313" y="908050"/>
            <a:ext cx="8413750" cy="785813"/>
          </a:xfrm>
          <a:prstGeom prst="rect">
            <a:avLst/>
          </a:prstGeom>
          <a:solidFill>
            <a:srgbClr val="FFFFFF"/>
          </a:solidFill>
          <a:ln w="9525">
            <a:noFill/>
            <a:miter lim="800000"/>
          </a:ln>
        </p:spPr>
        <p:txBody>
          <a:bodyPr/>
          <a:lstStyle/>
          <a:p>
            <a:pPr algn="ctr">
              <a:lnSpc>
                <a:spcPct val="85000"/>
              </a:lnSpc>
              <a:buFont typeface="Arial" panose="020B0604020202020204" pitchFamily="34" charset="0"/>
              <a:buNone/>
            </a:pPr>
            <a:r>
              <a:rPr lang="en-US" altLang="zh-CN" sz="4000">
                <a:solidFill>
                  <a:srgbClr val="FF3300"/>
                </a:solidFill>
                <a:latin typeface="Arial Narrow" panose="020B0606020202030204" pitchFamily="34" charset="0"/>
              </a:rPr>
              <a:t>4.</a:t>
            </a:r>
            <a:r>
              <a:rPr lang="zh-CN" altLang="en-US" sz="4000">
                <a:solidFill>
                  <a:srgbClr val="FF3300"/>
                </a:solidFill>
                <a:latin typeface="Arial Narrow" panose="020B0606020202030204" pitchFamily="34" charset="0"/>
              </a:rPr>
              <a:t>促进繁殖、增茸、增毛</a:t>
            </a:r>
          </a:p>
        </p:txBody>
      </p:sp>
      <p:grpSp>
        <p:nvGrpSpPr>
          <p:cNvPr id="145411" name="组合 251908"/>
          <p:cNvGrpSpPr/>
          <p:nvPr/>
        </p:nvGrpSpPr>
        <p:grpSpPr bwMode="auto">
          <a:xfrm>
            <a:off x="323850" y="1773238"/>
            <a:ext cx="8820150" cy="319087"/>
            <a:chOff x="0" y="0"/>
            <a:chExt cx="4656" cy="201"/>
          </a:xfrm>
        </p:grpSpPr>
        <p:sp>
          <p:nvSpPr>
            <p:cNvPr id="145414" name="圆角矩形 251909"/>
            <p:cNvSpPr>
              <a:spLocks noChangeArrowheads="1"/>
            </p:cNvSpPr>
            <p:nvPr/>
          </p:nvSpPr>
          <p:spPr bwMode="auto">
            <a:xfrm>
              <a:off x="240" y="0"/>
              <a:ext cx="4416" cy="200"/>
            </a:xfrm>
            <a:prstGeom prst="roundRect">
              <a:avLst>
                <a:gd name="adj" fmla="val 0"/>
              </a:avLst>
            </a:prstGeom>
            <a:solidFill>
              <a:schemeClr val="hlink"/>
            </a:solidFill>
            <a:ln w="9525">
              <a:noFill/>
              <a:round/>
            </a:ln>
          </p:spPr>
          <p:txBody>
            <a:bodyPr/>
            <a:lstStyle/>
            <a:p>
              <a:pPr>
                <a:buFont typeface="Arial" panose="020B0604020202020204" pitchFamily="34" charset="0"/>
                <a:buNone/>
              </a:pPr>
              <a:endParaRPr lang="zh-CN" altLang="en-US" sz="2800"/>
            </a:p>
          </p:txBody>
        </p:sp>
        <p:sp>
          <p:nvSpPr>
            <p:cNvPr id="145415" name="流程图: 延期 251910"/>
            <p:cNvSpPr>
              <a:spLocks noChangeArrowheads="1"/>
            </p:cNvSpPr>
            <p:nvPr/>
          </p:nvSpPr>
          <p:spPr bwMode="auto">
            <a:xfrm flipH="1">
              <a:off x="0" y="0"/>
              <a:ext cx="248" cy="201"/>
            </a:xfrm>
            <a:prstGeom prst="flowChartDelay">
              <a:avLst/>
            </a:prstGeom>
            <a:solidFill>
              <a:schemeClr val="hlink"/>
            </a:solidFill>
            <a:ln w="9525">
              <a:noFill/>
              <a:miter lim="800000"/>
            </a:ln>
          </p:spPr>
          <p:txBody>
            <a:bodyPr/>
            <a:lstStyle/>
            <a:p>
              <a:pPr>
                <a:buFont typeface="Arial" panose="020B0604020202020204" pitchFamily="34" charset="0"/>
                <a:buNone/>
              </a:pPr>
              <a:endParaRPr lang="zh-CN" altLang="en-US" sz="2800"/>
            </a:p>
          </p:txBody>
        </p:sp>
      </p:grpSp>
      <p:pic>
        <p:nvPicPr>
          <p:cNvPr id="145412" name="图片 251911" descr="校徽 正式2"/>
          <p:cNvPicPr>
            <a:picLocks noChangeAspect="1"/>
          </p:cNvPicPr>
          <p:nvPr/>
        </p:nvPicPr>
        <p:blipFill>
          <a:blip r:embed="rId3"/>
          <a:srcRect/>
          <a:stretch>
            <a:fillRect/>
          </a:stretch>
        </p:blipFill>
        <p:spPr bwMode="auto">
          <a:xfrm>
            <a:off x="250825" y="188913"/>
            <a:ext cx="1223963" cy="1223962"/>
          </a:xfrm>
          <a:prstGeom prst="rect">
            <a:avLst/>
          </a:prstGeom>
          <a:noFill/>
          <a:ln w="9525">
            <a:noFill/>
            <a:miter lim="800000"/>
            <a:headEnd/>
            <a:tailEnd/>
          </a:ln>
        </p:spPr>
      </p:pic>
      <p:sp>
        <p:nvSpPr>
          <p:cNvPr id="145413" name="日期占位符 1"/>
          <p:cNvSpPr>
            <a:spLocks noGrp="1"/>
          </p:cNvSpPr>
          <p:nvPr>
            <p:ph type="dt" sz="quarter" idx="10"/>
          </p:nvPr>
        </p:nvSpPr>
        <p:spPr bwMode="auto">
          <a:noFill/>
          <a:ln>
            <a:miter lim="800000"/>
          </a:ln>
        </p:spPr>
        <p:txBody>
          <a:bodyPr vert="horz" numCol="1" anchorCtr="0" compatLnSpc="1"/>
          <a:lstStyle/>
          <a:p>
            <a:pPr>
              <a:buFont typeface="Arial" panose="020B0604020202020204" pitchFamily="34" charset="0"/>
              <a:buNone/>
            </a:pPr>
            <a:fld id="{22B9A975-C7C6-4B17-9AB2-72010C7367E0}" type="datetime1">
              <a:rPr lang="zh-CN" altLang="en-US" smtClean="0">
                <a:latin typeface="Arial" panose="020B0604020202020204" pitchFamily="34" charset="0"/>
                <a:ea typeface="宋体" panose="02010600030101010101" pitchFamily="2" charset="-122"/>
              </a:rPr>
              <a:t>2020/7/9</a:t>
            </a:fld>
            <a:endParaRPr lang="en-US" altLang="zh-CN" smtClean="0">
              <a:latin typeface="Arial" panose="020B0604020202020204" pitchFamily="34" charset="0"/>
              <a:ea typeface="宋体"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4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54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540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文本框 252930"/>
          <p:cNvSpPr txBox="1">
            <a:spLocks noChangeArrowheads="1"/>
          </p:cNvSpPr>
          <p:nvPr/>
        </p:nvSpPr>
        <p:spPr bwMode="auto">
          <a:xfrm>
            <a:off x="611188" y="2276475"/>
            <a:ext cx="7921625" cy="3300413"/>
          </a:xfrm>
          <a:prstGeom prst="rect">
            <a:avLst/>
          </a:prstGeom>
          <a:noFill/>
          <a:ln w="38100">
            <a:solidFill>
              <a:srgbClr val="008000"/>
            </a:solidFill>
            <a:miter lim="800000"/>
          </a:ln>
        </p:spPr>
        <p:txBody>
          <a:bodyPr>
            <a:spAutoFit/>
          </a:bodyPr>
          <a:lstStyle/>
          <a:p>
            <a:pPr>
              <a:buFont typeface="Arial" panose="020B0604020202020204" pitchFamily="34" charset="0"/>
              <a:buBlip>
                <a:blip r:embed="rId2"/>
              </a:buBlip>
            </a:pPr>
            <a:r>
              <a:rPr lang="zh-CN" altLang="en-US" sz="2400">
                <a:solidFill>
                  <a:schemeClr val="bg2"/>
                </a:solidFill>
                <a:latin typeface="宋体" panose="02010600030101010101" pitchFamily="2" charset="-122"/>
              </a:rPr>
              <a:t>许多中药富含对人体有益的活性成分。可通过在动物饲料中适量添加这类中药，利用中药的成分在动物产品中沉积，从而提高畜禽产品的质量。主要表现在改善肉、蛋、奶的质量。</a:t>
            </a:r>
          </a:p>
          <a:p>
            <a:pPr>
              <a:spcBef>
                <a:spcPct val="20000"/>
              </a:spcBef>
              <a:spcAft>
                <a:spcPct val="20000"/>
              </a:spcAft>
              <a:buFont typeface="Arial" panose="020B0604020202020204" pitchFamily="34" charset="0"/>
              <a:buBlip>
                <a:blip r:embed="rId2"/>
              </a:buBlip>
            </a:pPr>
            <a:r>
              <a:rPr lang="en-US" altLang="zh-CN" sz="2800">
                <a:solidFill>
                  <a:schemeClr val="hlink"/>
                </a:solidFill>
                <a:latin typeface="Times New Roman" panose="02020603050405020304" pitchFamily="18" charset="0"/>
              </a:rPr>
              <a:t>1.</a:t>
            </a:r>
            <a:r>
              <a:rPr lang="zh-CN" altLang="en-US" sz="2800">
                <a:solidFill>
                  <a:schemeClr val="hlink"/>
                </a:solidFill>
                <a:latin typeface="Times New Roman" panose="02020603050405020304" pitchFamily="18" charset="0"/>
              </a:rPr>
              <a:t>应用中兽药改善肉质 </a:t>
            </a:r>
          </a:p>
          <a:p>
            <a:pPr>
              <a:spcBef>
                <a:spcPct val="20000"/>
              </a:spcBef>
              <a:spcAft>
                <a:spcPct val="20000"/>
              </a:spcAft>
              <a:buFont typeface="Arial" panose="020B0604020202020204" pitchFamily="34" charset="0"/>
              <a:buBlip>
                <a:blip r:embed="rId2"/>
              </a:buBlip>
            </a:pPr>
            <a:r>
              <a:rPr lang="en-US" altLang="zh-CN" sz="2800">
                <a:solidFill>
                  <a:schemeClr val="hlink"/>
                </a:solidFill>
                <a:latin typeface="Times New Roman" panose="02020603050405020304" pitchFamily="18" charset="0"/>
              </a:rPr>
              <a:t>2.</a:t>
            </a:r>
            <a:r>
              <a:rPr lang="zh-CN" altLang="en-US" sz="2800">
                <a:solidFill>
                  <a:schemeClr val="hlink"/>
                </a:solidFill>
                <a:latin typeface="Times New Roman" panose="02020603050405020304" pitchFamily="18" charset="0"/>
              </a:rPr>
              <a:t>应用中兽药改善蛋质</a:t>
            </a:r>
            <a:r>
              <a:rPr lang="zh-CN" altLang="en-US" sz="2800">
                <a:latin typeface="宋体" panose="02010600030101010101" pitchFamily="2" charset="-122"/>
              </a:rPr>
              <a:t> </a:t>
            </a:r>
            <a:endParaRPr lang="en-US" altLang="zh-CN" sz="2800">
              <a:solidFill>
                <a:schemeClr val="hlink"/>
              </a:solidFill>
              <a:latin typeface="Times New Roman" panose="02020603050405020304" pitchFamily="18" charset="0"/>
            </a:endParaRPr>
          </a:p>
          <a:p>
            <a:pPr>
              <a:spcBef>
                <a:spcPct val="20000"/>
              </a:spcBef>
              <a:spcAft>
                <a:spcPct val="20000"/>
              </a:spcAft>
              <a:buFont typeface="Arial" panose="020B0604020202020204" pitchFamily="34" charset="0"/>
              <a:buBlip>
                <a:blip r:embed="rId2"/>
              </a:buBlip>
            </a:pPr>
            <a:r>
              <a:rPr lang="en-US" altLang="zh-CN" sz="2800">
                <a:solidFill>
                  <a:schemeClr val="hlink"/>
                </a:solidFill>
                <a:latin typeface="Times New Roman" panose="02020603050405020304" pitchFamily="18" charset="0"/>
              </a:rPr>
              <a:t>3.</a:t>
            </a:r>
            <a:r>
              <a:rPr lang="zh-CN" altLang="en-US" sz="2800">
                <a:solidFill>
                  <a:schemeClr val="hlink"/>
                </a:solidFill>
                <a:latin typeface="宋体" panose="02010600030101010101" pitchFamily="2" charset="-122"/>
              </a:rPr>
              <a:t>应用中兽药改善乳质</a:t>
            </a:r>
            <a:r>
              <a:rPr lang="zh-CN" altLang="en-US" sz="2800">
                <a:latin typeface="宋体" panose="02010600030101010101" pitchFamily="2" charset="-122"/>
              </a:rPr>
              <a:t> </a:t>
            </a:r>
            <a:endParaRPr lang="zh-CN" altLang="en-US" sz="2800">
              <a:solidFill>
                <a:schemeClr val="hlink"/>
              </a:solidFill>
              <a:latin typeface="Times New Roman" panose="02020603050405020304" pitchFamily="18" charset="0"/>
            </a:endParaRPr>
          </a:p>
        </p:txBody>
      </p:sp>
      <p:sp>
        <p:nvSpPr>
          <p:cNvPr id="146434" name="矩形 252931"/>
          <p:cNvSpPr>
            <a:spLocks noChangeArrowheads="1"/>
          </p:cNvSpPr>
          <p:nvPr/>
        </p:nvSpPr>
        <p:spPr bwMode="auto">
          <a:xfrm>
            <a:off x="468313" y="908050"/>
            <a:ext cx="8413750" cy="785813"/>
          </a:xfrm>
          <a:prstGeom prst="rect">
            <a:avLst/>
          </a:prstGeom>
          <a:solidFill>
            <a:srgbClr val="FFFFFF"/>
          </a:solidFill>
          <a:ln w="9525">
            <a:noFill/>
            <a:miter lim="800000"/>
          </a:ln>
        </p:spPr>
        <p:txBody>
          <a:bodyPr/>
          <a:lstStyle/>
          <a:p>
            <a:pPr algn="ctr">
              <a:lnSpc>
                <a:spcPct val="85000"/>
              </a:lnSpc>
              <a:buFont typeface="Arial" panose="020B0604020202020204" pitchFamily="34" charset="0"/>
              <a:buNone/>
            </a:pPr>
            <a:r>
              <a:rPr lang="zh-CN" altLang="en-US" sz="4000">
                <a:solidFill>
                  <a:srgbClr val="FF3300"/>
                </a:solidFill>
                <a:latin typeface="黑体" panose="02010609060101010101" pitchFamily="49" charset="-122"/>
                <a:ea typeface="黑体" panose="02010609060101010101" pitchFamily="49" charset="-122"/>
              </a:rPr>
              <a:t>（三）用于提高动物产品质量</a:t>
            </a:r>
            <a:r>
              <a:rPr lang="zh-CN" altLang="en-US" sz="4000" b="0">
                <a:solidFill>
                  <a:schemeClr val="tx2"/>
                </a:solidFill>
                <a:latin typeface="Arial Narrow" panose="020B0606020202030204" pitchFamily="34" charset="0"/>
              </a:rPr>
              <a:t> </a:t>
            </a:r>
          </a:p>
        </p:txBody>
      </p:sp>
      <p:grpSp>
        <p:nvGrpSpPr>
          <p:cNvPr id="146435" name="组合 252932"/>
          <p:cNvGrpSpPr/>
          <p:nvPr/>
        </p:nvGrpSpPr>
        <p:grpSpPr bwMode="auto">
          <a:xfrm>
            <a:off x="323850" y="1773238"/>
            <a:ext cx="8820150" cy="319087"/>
            <a:chOff x="0" y="0"/>
            <a:chExt cx="4656" cy="201"/>
          </a:xfrm>
        </p:grpSpPr>
        <p:sp>
          <p:nvSpPr>
            <p:cNvPr id="146438" name="圆角矩形 252933"/>
            <p:cNvSpPr>
              <a:spLocks noChangeArrowheads="1"/>
            </p:cNvSpPr>
            <p:nvPr/>
          </p:nvSpPr>
          <p:spPr bwMode="auto">
            <a:xfrm>
              <a:off x="240" y="0"/>
              <a:ext cx="4416" cy="200"/>
            </a:xfrm>
            <a:prstGeom prst="roundRect">
              <a:avLst>
                <a:gd name="adj" fmla="val 0"/>
              </a:avLst>
            </a:prstGeom>
            <a:solidFill>
              <a:schemeClr val="hlink"/>
            </a:solidFill>
            <a:ln w="9525">
              <a:noFill/>
              <a:round/>
            </a:ln>
          </p:spPr>
          <p:txBody>
            <a:bodyPr/>
            <a:lstStyle/>
            <a:p>
              <a:pPr>
                <a:buFont typeface="Arial" panose="020B0604020202020204" pitchFamily="34" charset="0"/>
                <a:buNone/>
              </a:pPr>
              <a:endParaRPr lang="zh-CN" altLang="en-US" sz="2800"/>
            </a:p>
          </p:txBody>
        </p:sp>
        <p:sp>
          <p:nvSpPr>
            <p:cNvPr id="146439" name="流程图: 延期 252934"/>
            <p:cNvSpPr>
              <a:spLocks noChangeArrowheads="1"/>
            </p:cNvSpPr>
            <p:nvPr/>
          </p:nvSpPr>
          <p:spPr bwMode="auto">
            <a:xfrm flipH="1">
              <a:off x="0" y="0"/>
              <a:ext cx="248" cy="201"/>
            </a:xfrm>
            <a:prstGeom prst="flowChartDelay">
              <a:avLst/>
            </a:prstGeom>
            <a:solidFill>
              <a:schemeClr val="hlink"/>
            </a:solidFill>
            <a:ln w="9525">
              <a:noFill/>
              <a:miter lim="800000"/>
            </a:ln>
          </p:spPr>
          <p:txBody>
            <a:bodyPr/>
            <a:lstStyle/>
            <a:p>
              <a:pPr>
                <a:buFont typeface="Arial" panose="020B0604020202020204" pitchFamily="34" charset="0"/>
                <a:buNone/>
              </a:pPr>
              <a:endParaRPr lang="zh-CN" altLang="en-US" sz="2800"/>
            </a:p>
          </p:txBody>
        </p:sp>
      </p:grpSp>
      <p:pic>
        <p:nvPicPr>
          <p:cNvPr id="146436" name="图片 252935" descr="校徽 正式2"/>
          <p:cNvPicPr>
            <a:picLocks noChangeAspect="1"/>
          </p:cNvPicPr>
          <p:nvPr/>
        </p:nvPicPr>
        <p:blipFill>
          <a:blip r:embed="rId3"/>
          <a:srcRect/>
          <a:stretch>
            <a:fillRect/>
          </a:stretch>
        </p:blipFill>
        <p:spPr bwMode="auto">
          <a:xfrm>
            <a:off x="250825" y="188913"/>
            <a:ext cx="1223963" cy="1223962"/>
          </a:xfrm>
          <a:prstGeom prst="rect">
            <a:avLst/>
          </a:prstGeom>
          <a:noFill/>
          <a:ln w="9525">
            <a:noFill/>
            <a:miter lim="800000"/>
            <a:headEnd/>
            <a:tailEnd/>
          </a:ln>
        </p:spPr>
      </p:pic>
      <p:sp>
        <p:nvSpPr>
          <p:cNvPr id="146437" name="日期占位符 1"/>
          <p:cNvSpPr>
            <a:spLocks noGrp="1"/>
          </p:cNvSpPr>
          <p:nvPr>
            <p:ph type="dt" sz="quarter" idx="10"/>
          </p:nvPr>
        </p:nvSpPr>
        <p:spPr bwMode="auto">
          <a:noFill/>
          <a:ln>
            <a:miter lim="800000"/>
          </a:ln>
        </p:spPr>
        <p:txBody>
          <a:bodyPr vert="horz" numCol="1" anchorCtr="0" compatLnSpc="1"/>
          <a:lstStyle/>
          <a:p>
            <a:pPr>
              <a:buFont typeface="Arial" panose="020B0604020202020204" pitchFamily="34" charset="0"/>
              <a:buNone/>
            </a:pPr>
            <a:fld id="{FA0E0C1B-67D6-4C97-ADAB-C1FCAA7B152B}" type="datetime1">
              <a:rPr lang="zh-CN" altLang="en-US" smtClean="0">
                <a:latin typeface="Arial" panose="020B0604020202020204" pitchFamily="34" charset="0"/>
                <a:ea typeface="宋体" panose="02010600030101010101" pitchFamily="2" charset="-122"/>
              </a:rPr>
              <a:t>2020/7/9</a:t>
            </a:fld>
            <a:endParaRPr lang="en-US" altLang="zh-CN" smtClean="0">
              <a:latin typeface="Arial" panose="020B0604020202020204" pitchFamily="34" charset="0"/>
              <a:ea typeface="宋体" panose="02010600030101010101" pitchFamily="2" charset="-122"/>
            </a:endParaRPr>
          </a:p>
        </p:txBody>
      </p:sp>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矩形 258050"/>
          <p:cNvSpPr>
            <a:spLocks noChangeArrowheads="1"/>
          </p:cNvSpPr>
          <p:nvPr/>
        </p:nvSpPr>
        <p:spPr bwMode="auto">
          <a:xfrm>
            <a:off x="468313" y="908050"/>
            <a:ext cx="8413750" cy="785813"/>
          </a:xfrm>
          <a:prstGeom prst="rect">
            <a:avLst/>
          </a:prstGeom>
          <a:solidFill>
            <a:srgbClr val="FFFFFF"/>
          </a:solidFill>
          <a:ln w="9525">
            <a:noFill/>
            <a:miter lim="800000"/>
          </a:ln>
        </p:spPr>
        <p:txBody>
          <a:bodyPr/>
          <a:lstStyle/>
          <a:p>
            <a:pPr algn="ctr">
              <a:lnSpc>
                <a:spcPct val="85000"/>
              </a:lnSpc>
              <a:buFont typeface="Arial" panose="020B0604020202020204" pitchFamily="34" charset="0"/>
              <a:buNone/>
            </a:pPr>
            <a:r>
              <a:rPr lang="en-US" altLang="zh-CN" sz="4000">
                <a:solidFill>
                  <a:srgbClr val="FF0000"/>
                </a:solidFill>
                <a:latin typeface="Arial Narrow" panose="020B0606020202030204" pitchFamily="34" charset="0"/>
              </a:rPr>
              <a:t>1.</a:t>
            </a:r>
            <a:r>
              <a:rPr lang="zh-CN" altLang="en-US" sz="4000">
                <a:solidFill>
                  <a:srgbClr val="FF0000"/>
                </a:solidFill>
                <a:latin typeface="Arial Narrow" panose="020B0606020202030204" pitchFamily="34" charset="0"/>
              </a:rPr>
              <a:t>应用中兽药改善肉质</a:t>
            </a:r>
          </a:p>
        </p:txBody>
      </p:sp>
      <p:grpSp>
        <p:nvGrpSpPr>
          <p:cNvPr id="148482" name="组合 258051"/>
          <p:cNvGrpSpPr/>
          <p:nvPr/>
        </p:nvGrpSpPr>
        <p:grpSpPr bwMode="auto">
          <a:xfrm>
            <a:off x="323850" y="1773238"/>
            <a:ext cx="8820150" cy="319087"/>
            <a:chOff x="0" y="0"/>
            <a:chExt cx="4656" cy="201"/>
          </a:xfrm>
        </p:grpSpPr>
        <p:sp>
          <p:nvSpPr>
            <p:cNvPr id="148486" name="圆角矩形 258052"/>
            <p:cNvSpPr>
              <a:spLocks noChangeArrowheads="1"/>
            </p:cNvSpPr>
            <p:nvPr/>
          </p:nvSpPr>
          <p:spPr bwMode="auto">
            <a:xfrm>
              <a:off x="240" y="0"/>
              <a:ext cx="4416" cy="200"/>
            </a:xfrm>
            <a:prstGeom prst="roundRect">
              <a:avLst>
                <a:gd name="adj" fmla="val 0"/>
              </a:avLst>
            </a:prstGeom>
            <a:solidFill>
              <a:schemeClr val="hlink"/>
            </a:solidFill>
            <a:ln w="9525">
              <a:noFill/>
              <a:round/>
            </a:ln>
          </p:spPr>
          <p:txBody>
            <a:bodyPr/>
            <a:lstStyle/>
            <a:p>
              <a:pPr>
                <a:buFont typeface="Arial" panose="020B0604020202020204" pitchFamily="34" charset="0"/>
                <a:buNone/>
              </a:pPr>
              <a:endParaRPr lang="zh-CN" altLang="en-US" sz="2800"/>
            </a:p>
          </p:txBody>
        </p:sp>
        <p:sp>
          <p:nvSpPr>
            <p:cNvPr id="148487" name="流程图: 延期 258053"/>
            <p:cNvSpPr>
              <a:spLocks noChangeArrowheads="1"/>
            </p:cNvSpPr>
            <p:nvPr/>
          </p:nvSpPr>
          <p:spPr bwMode="auto">
            <a:xfrm flipH="1">
              <a:off x="0" y="0"/>
              <a:ext cx="248" cy="201"/>
            </a:xfrm>
            <a:prstGeom prst="flowChartDelay">
              <a:avLst/>
            </a:prstGeom>
            <a:solidFill>
              <a:schemeClr val="hlink"/>
            </a:solidFill>
            <a:ln w="9525">
              <a:noFill/>
              <a:miter lim="800000"/>
            </a:ln>
          </p:spPr>
          <p:txBody>
            <a:bodyPr/>
            <a:lstStyle/>
            <a:p>
              <a:pPr>
                <a:buFont typeface="Arial" panose="020B0604020202020204" pitchFamily="34" charset="0"/>
                <a:buNone/>
              </a:pPr>
              <a:endParaRPr lang="zh-CN" altLang="en-US" sz="2800"/>
            </a:p>
          </p:txBody>
        </p:sp>
      </p:grpSp>
      <p:pic>
        <p:nvPicPr>
          <p:cNvPr id="148483" name="图片 258054" descr="校徽 正式2"/>
          <p:cNvPicPr>
            <a:picLocks noChangeAspect="1"/>
          </p:cNvPicPr>
          <p:nvPr/>
        </p:nvPicPr>
        <p:blipFill>
          <a:blip r:embed="rId2"/>
          <a:srcRect/>
          <a:stretch>
            <a:fillRect/>
          </a:stretch>
        </p:blipFill>
        <p:spPr bwMode="auto">
          <a:xfrm>
            <a:off x="250825" y="188913"/>
            <a:ext cx="1223963" cy="1223962"/>
          </a:xfrm>
          <a:prstGeom prst="rect">
            <a:avLst/>
          </a:prstGeom>
          <a:noFill/>
          <a:ln w="9525">
            <a:noFill/>
            <a:miter lim="800000"/>
            <a:headEnd/>
            <a:tailEnd/>
          </a:ln>
        </p:spPr>
      </p:pic>
      <p:pic>
        <p:nvPicPr>
          <p:cNvPr id="148484" name="图片 258056" descr="20150807103860276027"/>
          <p:cNvPicPr>
            <a:picLocks noChangeAspect="1"/>
          </p:cNvPicPr>
          <p:nvPr/>
        </p:nvPicPr>
        <p:blipFill>
          <a:blip r:embed="rId3"/>
          <a:srcRect l="26497" b="33443"/>
          <a:stretch>
            <a:fillRect/>
          </a:stretch>
        </p:blipFill>
        <p:spPr bwMode="auto">
          <a:xfrm>
            <a:off x="395288" y="2060575"/>
            <a:ext cx="8748712" cy="4491038"/>
          </a:xfrm>
          <a:prstGeom prst="rect">
            <a:avLst/>
          </a:prstGeom>
          <a:noFill/>
          <a:ln w="9525">
            <a:noFill/>
            <a:miter lim="800000"/>
            <a:headEnd/>
            <a:tailEnd/>
          </a:ln>
        </p:spPr>
      </p:pic>
      <p:sp>
        <p:nvSpPr>
          <p:cNvPr id="148485" name="日期占位符 1"/>
          <p:cNvSpPr>
            <a:spLocks noGrp="1"/>
          </p:cNvSpPr>
          <p:nvPr>
            <p:ph type="dt" sz="quarter" idx="10"/>
          </p:nvPr>
        </p:nvSpPr>
        <p:spPr bwMode="auto">
          <a:noFill/>
          <a:ln>
            <a:miter lim="800000"/>
          </a:ln>
        </p:spPr>
        <p:txBody>
          <a:bodyPr vert="horz" numCol="1" anchorCtr="0" compatLnSpc="1"/>
          <a:lstStyle/>
          <a:p>
            <a:pPr>
              <a:buFont typeface="Arial" panose="020B0604020202020204" pitchFamily="34" charset="0"/>
              <a:buNone/>
            </a:pPr>
            <a:fld id="{7C009EFD-2332-407B-9F3B-4E6F1612D1ED}" type="datetime1">
              <a:rPr lang="zh-CN" altLang="en-US" smtClean="0">
                <a:latin typeface="Arial" panose="020B0604020202020204" pitchFamily="34" charset="0"/>
                <a:ea typeface="宋体" panose="02010600030101010101" pitchFamily="2" charset="-122"/>
              </a:rPr>
              <a:t>2020/7/9</a:t>
            </a:fld>
            <a:endParaRPr lang="en-US" altLang="zh-CN" smtClean="0">
              <a:latin typeface="Arial" panose="020B0604020202020204" pitchFamily="34" charset="0"/>
              <a:ea typeface="宋体" panose="02010600030101010101" pitchFamily="2" charset="-122"/>
            </a:endParaRPr>
          </a:p>
        </p:txBody>
      </p:sp>
      <p:sp>
        <p:nvSpPr>
          <p:cNvPr id="148489" name="Rectangle 9"/>
          <p:cNvSpPr>
            <a:spLocks noChangeArrowheads="1"/>
          </p:cNvSpPr>
          <p:nvPr/>
        </p:nvSpPr>
        <p:spPr bwMode="auto">
          <a:xfrm>
            <a:off x="395288" y="5734050"/>
            <a:ext cx="8748712" cy="863600"/>
          </a:xfrm>
          <a:prstGeom prst="rect">
            <a:avLst/>
          </a:prstGeom>
          <a:solidFill>
            <a:schemeClr val="accent1"/>
          </a:solidFill>
          <a:ln w="9525">
            <a:solidFill>
              <a:schemeClr val="tx1"/>
            </a:solidFill>
            <a:miter lim="800000"/>
          </a:ln>
          <a:effectLst/>
        </p:spPr>
        <p:txBody>
          <a:bodyPr wrap="none" anchor="ctr"/>
          <a:lstStyle/>
          <a:p>
            <a:pPr algn="ctr"/>
            <a:r>
              <a:rPr lang="zh-CN" altLang="en-US"/>
              <a:t>利用中药富含的天然活性物质来改善肉质</a:t>
            </a:r>
          </a:p>
        </p:txBody>
      </p:sp>
    </p:spTree>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矩形 259074"/>
          <p:cNvSpPr>
            <a:spLocks noChangeArrowheads="1"/>
          </p:cNvSpPr>
          <p:nvPr/>
        </p:nvSpPr>
        <p:spPr bwMode="auto">
          <a:xfrm>
            <a:off x="468313" y="908050"/>
            <a:ext cx="8413750" cy="785813"/>
          </a:xfrm>
          <a:prstGeom prst="rect">
            <a:avLst/>
          </a:prstGeom>
          <a:solidFill>
            <a:srgbClr val="FFFFFF"/>
          </a:solidFill>
          <a:ln w="9525">
            <a:noFill/>
            <a:miter lim="800000"/>
          </a:ln>
        </p:spPr>
        <p:txBody>
          <a:bodyPr/>
          <a:lstStyle/>
          <a:p>
            <a:pPr algn="ctr">
              <a:lnSpc>
                <a:spcPct val="85000"/>
              </a:lnSpc>
              <a:buFont typeface="Arial" panose="020B0604020202020204" pitchFamily="34" charset="0"/>
              <a:buNone/>
            </a:pPr>
            <a:r>
              <a:rPr lang="en-US" altLang="zh-CN" sz="4000">
                <a:solidFill>
                  <a:srgbClr val="FF0000"/>
                </a:solidFill>
                <a:latin typeface="Arial Narrow" panose="020B0606020202030204" pitchFamily="34" charset="0"/>
              </a:rPr>
              <a:t>2.</a:t>
            </a:r>
            <a:r>
              <a:rPr lang="zh-CN" altLang="en-US" sz="4000">
                <a:solidFill>
                  <a:srgbClr val="FF0000"/>
                </a:solidFill>
                <a:latin typeface="Arial Narrow" panose="020B0606020202030204" pitchFamily="34" charset="0"/>
              </a:rPr>
              <a:t>应用中兽药改善蛋质</a:t>
            </a:r>
          </a:p>
        </p:txBody>
      </p:sp>
      <p:grpSp>
        <p:nvGrpSpPr>
          <p:cNvPr id="150530" name="组合 259075"/>
          <p:cNvGrpSpPr/>
          <p:nvPr/>
        </p:nvGrpSpPr>
        <p:grpSpPr bwMode="auto">
          <a:xfrm>
            <a:off x="323850" y="1773238"/>
            <a:ext cx="8820150" cy="319087"/>
            <a:chOff x="0" y="0"/>
            <a:chExt cx="4656" cy="201"/>
          </a:xfrm>
        </p:grpSpPr>
        <p:sp>
          <p:nvSpPr>
            <p:cNvPr id="150534" name="圆角矩形 259076"/>
            <p:cNvSpPr>
              <a:spLocks noChangeArrowheads="1"/>
            </p:cNvSpPr>
            <p:nvPr/>
          </p:nvSpPr>
          <p:spPr bwMode="auto">
            <a:xfrm>
              <a:off x="240" y="0"/>
              <a:ext cx="4416" cy="200"/>
            </a:xfrm>
            <a:prstGeom prst="roundRect">
              <a:avLst>
                <a:gd name="adj" fmla="val 0"/>
              </a:avLst>
            </a:prstGeom>
            <a:solidFill>
              <a:schemeClr val="hlink"/>
            </a:solidFill>
            <a:ln w="9525">
              <a:noFill/>
              <a:round/>
            </a:ln>
          </p:spPr>
          <p:txBody>
            <a:bodyPr/>
            <a:lstStyle/>
            <a:p>
              <a:pPr>
                <a:buFont typeface="Arial" panose="020B0604020202020204" pitchFamily="34" charset="0"/>
                <a:buNone/>
              </a:pPr>
              <a:endParaRPr lang="zh-CN" altLang="en-US" sz="2800"/>
            </a:p>
          </p:txBody>
        </p:sp>
        <p:sp>
          <p:nvSpPr>
            <p:cNvPr id="150535" name="流程图: 延期 259077"/>
            <p:cNvSpPr>
              <a:spLocks noChangeArrowheads="1"/>
            </p:cNvSpPr>
            <p:nvPr/>
          </p:nvSpPr>
          <p:spPr bwMode="auto">
            <a:xfrm flipH="1">
              <a:off x="0" y="0"/>
              <a:ext cx="248" cy="201"/>
            </a:xfrm>
            <a:prstGeom prst="flowChartDelay">
              <a:avLst/>
            </a:prstGeom>
            <a:solidFill>
              <a:schemeClr val="hlink"/>
            </a:solidFill>
            <a:ln w="9525">
              <a:noFill/>
              <a:miter lim="800000"/>
            </a:ln>
          </p:spPr>
          <p:txBody>
            <a:bodyPr/>
            <a:lstStyle/>
            <a:p>
              <a:pPr>
                <a:buFont typeface="Arial" panose="020B0604020202020204" pitchFamily="34" charset="0"/>
                <a:buNone/>
              </a:pPr>
              <a:endParaRPr lang="zh-CN" altLang="en-US" sz="2800"/>
            </a:p>
          </p:txBody>
        </p:sp>
      </p:grpSp>
      <p:pic>
        <p:nvPicPr>
          <p:cNvPr id="150531" name="图片 259078" descr="校徽 正式2"/>
          <p:cNvPicPr>
            <a:picLocks noChangeAspect="1"/>
          </p:cNvPicPr>
          <p:nvPr/>
        </p:nvPicPr>
        <p:blipFill>
          <a:blip r:embed="rId2"/>
          <a:srcRect/>
          <a:stretch>
            <a:fillRect/>
          </a:stretch>
        </p:blipFill>
        <p:spPr bwMode="auto">
          <a:xfrm>
            <a:off x="250825" y="188913"/>
            <a:ext cx="1223963" cy="1223962"/>
          </a:xfrm>
          <a:prstGeom prst="rect">
            <a:avLst/>
          </a:prstGeom>
          <a:noFill/>
          <a:ln w="9525">
            <a:noFill/>
            <a:miter lim="800000"/>
            <a:headEnd/>
            <a:tailEnd/>
          </a:ln>
        </p:spPr>
      </p:pic>
      <p:pic>
        <p:nvPicPr>
          <p:cNvPr id="150532" name="图片 259079"/>
          <p:cNvPicPr>
            <a:picLocks noChangeAspect="1"/>
          </p:cNvPicPr>
          <p:nvPr/>
        </p:nvPicPr>
        <p:blipFill>
          <a:blip r:embed="rId3"/>
          <a:srcRect/>
          <a:stretch>
            <a:fillRect/>
          </a:stretch>
        </p:blipFill>
        <p:spPr bwMode="auto">
          <a:xfrm>
            <a:off x="900113" y="2492375"/>
            <a:ext cx="7343775" cy="2913063"/>
          </a:xfrm>
          <a:prstGeom prst="rect">
            <a:avLst/>
          </a:prstGeom>
          <a:noFill/>
          <a:ln w="9525">
            <a:noFill/>
            <a:miter lim="800000"/>
            <a:headEnd/>
            <a:tailEnd/>
          </a:ln>
        </p:spPr>
      </p:pic>
      <p:sp>
        <p:nvSpPr>
          <p:cNvPr id="150533" name="日期占位符 1"/>
          <p:cNvSpPr>
            <a:spLocks noGrp="1"/>
          </p:cNvSpPr>
          <p:nvPr>
            <p:ph type="dt" sz="quarter" idx="10"/>
          </p:nvPr>
        </p:nvSpPr>
        <p:spPr bwMode="auto">
          <a:noFill/>
          <a:ln>
            <a:miter lim="800000"/>
          </a:ln>
        </p:spPr>
        <p:txBody>
          <a:bodyPr vert="horz" numCol="1" anchorCtr="0" compatLnSpc="1"/>
          <a:lstStyle/>
          <a:p>
            <a:pPr>
              <a:buFont typeface="Arial" panose="020B0604020202020204" pitchFamily="34" charset="0"/>
              <a:buNone/>
            </a:pPr>
            <a:fld id="{AF2219D4-3C8A-4A38-92D3-DD19AA4EBC33}" type="datetime1">
              <a:rPr lang="zh-CN" altLang="en-US" smtClean="0">
                <a:latin typeface="Arial" panose="020B0604020202020204" pitchFamily="34" charset="0"/>
                <a:ea typeface="宋体" panose="02010600030101010101" pitchFamily="2" charset="-122"/>
              </a:rPr>
              <a:t>2020/7/9</a:t>
            </a:fld>
            <a:endParaRPr lang="en-US" altLang="zh-CN" smtClean="0">
              <a:latin typeface="Arial" panose="020B0604020202020204" pitchFamily="34" charset="0"/>
              <a:ea typeface="宋体" panose="02010600030101010101" pitchFamily="2" charset="-122"/>
            </a:endParaRPr>
          </a:p>
        </p:txBody>
      </p:sp>
      <p:sp>
        <p:nvSpPr>
          <p:cNvPr id="150537" name="Rectangle 9"/>
          <p:cNvSpPr>
            <a:spLocks noChangeArrowheads="1"/>
          </p:cNvSpPr>
          <p:nvPr/>
        </p:nvSpPr>
        <p:spPr bwMode="auto">
          <a:xfrm>
            <a:off x="395288" y="5734050"/>
            <a:ext cx="8748712" cy="863600"/>
          </a:xfrm>
          <a:prstGeom prst="rect">
            <a:avLst/>
          </a:prstGeom>
          <a:solidFill>
            <a:schemeClr val="accent1"/>
          </a:solidFill>
          <a:ln w="9525">
            <a:solidFill>
              <a:schemeClr val="tx1"/>
            </a:solidFill>
            <a:miter lim="800000"/>
          </a:ln>
          <a:effectLst/>
        </p:spPr>
        <p:txBody>
          <a:bodyPr wrap="none" anchor="ctr"/>
          <a:lstStyle/>
          <a:p>
            <a:pPr algn="ctr"/>
            <a:r>
              <a:rPr lang="zh-CN" altLang="en-US"/>
              <a:t>利用中药富含的天然活性物质来改善蛋质</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49506"/>
          <p:cNvSpPr>
            <a:spLocks noGrp="1"/>
          </p:cNvSpPr>
          <p:nvPr>
            <p:ph type="title"/>
          </p:nvPr>
        </p:nvSpPr>
        <p:spPr bwMode="auto">
          <a:xfrm>
            <a:off x="395288" y="476250"/>
            <a:ext cx="8389937" cy="930275"/>
          </a:xfrm>
          <a:solidFill>
            <a:srgbClr val="FFFFFF"/>
          </a:solidFill>
          <a:ln>
            <a:miter lim="800000"/>
          </a:ln>
        </p:spPr>
        <p:txBody>
          <a:bodyPr vert="horz" wrap="square" lIns="91440" tIns="45720" rIns="91440" bIns="45720" numCol="1" anchor="t" anchorCtr="0" compatLnSpc="1"/>
          <a:lstStyle/>
          <a:p>
            <a:pPr algn="ctr" eaLnBrk="1" hangingPunct="1"/>
            <a:r>
              <a:rPr lang="zh-CN" altLang="en-US" sz="4400" b="1" smtClean="0">
                <a:solidFill>
                  <a:srgbClr val="FF3300"/>
                </a:solidFill>
                <a:latin typeface="黑体" panose="02010609060101010101" pitchFamily="49" charset="-122"/>
                <a:ea typeface="黑体" panose="02010609060101010101" pitchFamily="49" charset="-122"/>
              </a:rPr>
              <a:t>一、中兽药的研发前景</a:t>
            </a:r>
          </a:p>
        </p:txBody>
      </p:sp>
      <p:sp>
        <p:nvSpPr>
          <p:cNvPr id="20482" name="直接连接符 149507"/>
          <p:cNvSpPr>
            <a:spLocks noChangeShapeType="1"/>
          </p:cNvSpPr>
          <p:nvPr/>
        </p:nvSpPr>
        <p:spPr bwMode="auto">
          <a:xfrm>
            <a:off x="900113" y="1557338"/>
            <a:ext cx="7416800" cy="0"/>
          </a:xfrm>
          <a:prstGeom prst="line">
            <a:avLst/>
          </a:prstGeom>
          <a:noFill/>
          <a:ln w="95250" cmpd="thinThick">
            <a:solidFill>
              <a:srgbClr val="000080"/>
            </a:solidFill>
            <a:round/>
          </a:ln>
        </p:spPr>
        <p:txBody>
          <a:bodyPr/>
          <a:lstStyle/>
          <a:p>
            <a:endParaRPr lang="zh-CN" altLang="en-US"/>
          </a:p>
        </p:txBody>
      </p:sp>
      <p:sp>
        <p:nvSpPr>
          <p:cNvPr id="20483" name="Oval 4"/>
          <p:cNvSpPr>
            <a:spLocks noChangeArrowheads="1"/>
          </p:cNvSpPr>
          <p:nvPr/>
        </p:nvSpPr>
        <p:spPr bwMode="auto">
          <a:xfrm>
            <a:off x="971550" y="2060575"/>
            <a:ext cx="1944688" cy="2016125"/>
          </a:xfrm>
          <a:prstGeom prst="ellipse">
            <a:avLst/>
          </a:prstGeom>
          <a:solidFill>
            <a:srgbClr val="FF0000"/>
          </a:solidFill>
          <a:ln w="9525">
            <a:solidFill>
              <a:schemeClr val="tx1"/>
            </a:solidFill>
            <a:round/>
          </a:ln>
        </p:spPr>
        <p:txBody>
          <a:bodyPr wrap="none" anchor="ctr"/>
          <a:lstStyle/>
          <a:p>
            <a:pPr algn="ctr"/>
            <a:r>
              <a:rPr lang="zh-CN" altLang="en-US" sz="2800"/>
              <a:t>药越多</a:t>
            </a:r>
          </a:p>
          <a:p>
            <a:pPr algn="ctr"/>
            <a:r>
              <a:rPr lang="zh-CN" altLang="en-US" sz="2800"/>
              <a:t>病越多</a:t>
            </a:r>
          </a:p>
        </p:txBody>
      </p:sp>
      <p:sp>
        <p:nvSpPr>
          <p:cNvPr id="20484" name="Oval 5"/>
          <p:cNvSpPr>
            <a:spLocks noChangeArrowheads="1"/>
          </p:cNvSpPr>
          <p:nvPr/>
        </p:nvSpPr>
        <p:spPr bwMode="auto">
          <a:xfrm>
            <a:off x="3635375" y="2060575"/>
            <a:ext cx="1944688" cy="2016125"/>
          </a:xfrm>
          <a:prstGeom prst="ellipse">
            <a:avLst/>
          </a:prstGeom>
          <a:solidFill>
            <a:srgbClr val="000000"/>
          </a:solidFill>
          <a:ln w="9525">
            <a:solidFill>
              <a:schemeClr val="tx1"/>
            </a:solidFill>
            <a:round/>
          </a:ln>
        </p:spPr>
        <p:txBody>
          <a:bodyPr wrap="none" anchor="ctr"/>
          <a:lstStyle/>
          <a:p>
            <a:pPr algn="ctr"/>
            <a:r>
              <a:rPr lang="zh-CN" altLang="en-US" sz="2800"/>
              <a:t>原料变好</a:t>
            </a:r>
          </a:p>
          <a:p>
            <a:pPr algn="ctr"/>
            <a:r>
              <a:rPr lang="zh-CN" altLang="en-US" sz="2800"/>
              <a:t>霉菌毒素</a:t>
            </a:r>
          </a:p>
          <a:p>
            <a:pPr algn="ctr"/>
            <a:r>
              <a:rPr lang="zh-CN" altLang="en-US" sz="2800"/>
              <a:t>危害变重</a:t>
            </a:r>
          </a:p>
        </p:txBody>
      </p:sp>
      <p:sp>
        <p:nvSpPr>
          <p:cNvPr id="20485" name="Oval 6"/>
          <p:cNvSpPr>
            <a:spLocks noChangeArrowheads="1"/>
          </p:cNvSpPr>
          <p:nvPr/>
        </p:nvSpPr>
        <p:spPr bwMode="auto">
          <a:xfrm>
            <a:off x="6300788" y="2060575"/>
            <a:ext cx="1944687" cy="2016125"/>
          </a:xfrm>
          <a:prstGeom prst="ellipse">
            <a:avLst/>
          </a:prstGeom>
          <a:solidFill>
            <a:schemeClr val="hlink"/>
          </a:solidFill>
          <a:ln w="9525">
            <a:solidFill>
              <a:schemeClr val="tx1"/>
            </a:solidFill>
            <a:round/>
          </a:ln>
        </p:spPr>
        <p:txBody>
          <a:bodyPr wrap="none" anchor="ctr"/>
          <a:lstStyle/>
          <a:p>
            <a:pPr algn="ctr"/>
            <a:r>
              <a:rPr lang="zh-CN" altLang="en-US" sz="2800"/>
              <a:t>苗越多</a:t>
            </a:r>
          </a:p>
          <a:p>
            <a:pPr algn="ctr"/>
            <a:r>
              <a:rPr lang="zh-CN" altLang="en-US" sz="2800"/>
              <a:t>病越多</a:t>
            </a:r>
          </a:p>
        </p:txBody>
      </p:sp>
      <p:sp>
        <p:nvSpPr>
          <p:cNvPr id="20486" name="AutoShape 7"/>
          <p:cNvSpPr/>
          <p:nvPr/>
        </p:nvSpPr>
        <p:spPr bwMode="auto">
          <a:xfrm rot="-5400000">
            <a:off x="4427537" y="1773238"/>
            <a:ext cx="504825" cy="5543550"/>
          </a:xfrm>
          <a:prstGeom prst="leftBrace">
            <a:avLst>
              <a:gd name="adj1" fmla="val 91509"/>
              <a:gd name="adj2" fmla="val 50000"/>
            </a:avLst>
          </a:prstGeom>
          <a:noFill/>
          <a:ln w="34925">
            <a:solidFill>
              <a:schemeClr val="accent1"/>
            </a:solidFill>
            <a:round/>
          </a:ln>
        </p:spPr>
        <p:txBody>
          <a:bodyPr wrap="none" anchor="ctr"/>
          <a:lstStyle/>
          <a:p>
            <a:endParaRPr lang="zh-CN" altLang="en-US"/>
          </a:p>
        </p:txBody>
      </p:sp>
      <p:sp>
        <p:nvSpPr>
          <p:cNvPr id="20487" name="Text Box 8"/>
          <p:cNvSpPr txBox="1">
            <a:spLocks noChangeArrowheads="1"/>
          </p:cNvSpPr>
          <p:nvPr/>
        </p:nvSpPr>
        <p:spPr bwMode="auto">
          <a:xfrm>
            <a:off x="2843213" y="4797425"/>
            <a:ext cx="3889375" cy="641350"/>
          </a:xfrm>
          <a:prstGeom prst="rect">
            <a:avLst/>
          </a:prstGeom>
          <a:noFill/>
          <a:ln w="9525">
            <a:noFill/>
            <a:miter lim="800000"/>
          </a:ln>
        </p:spPr>
        <p:txBody>
          <a:bodyPr>
            <a:spAutoFit/>
          </a:bodyPr>
          <a:lstStyle/>
          <a:p>
            <a:pPr>
              <a:spcBef>
                <a:spcPct val="50000"/>
              </a:spcBef>
            </a:pPr>
            <a:r>
              <a:rPr lang="zh-CN" altLang="en-US">
                <a:solidFill>
                  <a:srgbClr val="CC0000"/>
                </a:solidFill>
              </a:rPr>
              <a:t>根源何在？？？</a:t>
            </a:r>
          </a:p>
        </p:txBody>
      </p:sp>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64" name="Picture 12" descr="u=1108459593,3394992907&amp;fm=26&amp;gp=0"/>
          <p:cNvPicPr>
            <a:picLocks noChangeAspect="1" noChangeArrowheads="1"/>
          </p:cNvPicPr>
          <p:nvPr/>
        </p:nvPicPr>
        <p:blipFill>
          <a:blip r:embed="rId2"/>
          <a:srcRect/>
          <a:stretch>
            <a:fillRect/>
          </a:stretch>
        </p:blipFill>
        <p:spPr bwMode="auto">
          <a:xfrm>
            <a:off x="5076825" y="4652963"/>
            <a:ext cx="2857500" cy="2205037"/>
          </a:xfrm>
          <a:prstGeom prst="rect">
            <a:avLst/>
          </a:prstGeom>
          <a:noFill/>
        </p:spPr>
      </p:pic>
      <p:sp>
        <p:nvSpPr>
          <p:cNvPr id="257027" name="文本框 257026"/>
          <p:cNvSpPr txBox="1">
            <a:spLocks noChangeArrowheads="1"/>
          </p:cNvSpPr>
          <p:nvPr/>
        </p:nvSpPr>
        <p:spPr bwMode="auto">
          <a:xfrm>
            <a:off x="611188" y="2276475"/>
            <a:ext cx="7921625" cy="2393950"/>
          </a:xfrm>
          <a:prstGeom prst="rect">
            <a:avLst/>
          </a:prstGeom>
          <a:noFill/>
          <a:ln w="38100">
            <a:solidFill>
              <a:srgbClr val="008000"/>
            </a:solidFill>
            <a:miter lim="800000"/>
          </a:ln>
        </p:spPr>
        <p:txBody>
          <a:bodyPr>
            <a:spAutoFit/>
          </a:bodyPr>
          <a:lstStyle/>
          <a:p>
            <a:pPr>
              <a:spcBef>
                <a:spcPct val="30000"/>
              </a:spcBef>
              <a:buFont typeface="Arial" panose="020B0604020202020204" pitchFamily="34" charset="0"/>
              <a:buBlip>
                <a:blip r:embed="rId3"/>
              </a:buBlip>
            </a:pPr>
            <a:r>
              <a:rPr lang="zh-CN" altLang="en-US" sz="2800">
                <a:solidFill>
                  <a:schemeClr val="bg2"/>
                </a:solidFill>
                <a:latin typeface="宋体" panose="02010600030101010101" pitchFamily="2" charset="-122"/>
              </a:rPr>
              <a:t>用肉桂、紫苏、香茅草、薄荷等在牛的饲料中添加，</a:t>
            </a:r>
            <a:r>
              <a:rPr lang="zh-CN" altLang="en-US" sz="2800">
                <a:solidFill>
                  <a:schemeClr val="accent1"/>
                </a:solidFill>
                <a:latin typeface="宋体" panose="02010600030101010101" pitchFamily="2" charset="-122"/>
              </a:rPr>
              <a:t>可生产香草牛奶</a:t>
            </a:r>
            <a:r>
              <a:rPr lang="zh-CN" altLang="en-US" sz="2800">
                <a:solidFill>
                  <a:schemeClr val="bg2"/>
                </a:solidFill>
                <a:latin typeface="宋体" panose="02010600030101010101" pitchFamily="2" charset="-122"/>
              </a:rPr>
              <a:t>，腥气减少，口味香甜；</a:t>
            </a:r>
          </a:p>
          <a:p>
            <a:pPr>
              <a:spcBef>
                <a:spcPct val="30000"/>
              </a:spcBef>
              <a:buFont typeface="Arial" panose="020B0604020202020204" pitchFamily="34" charset="0"/>
              <a:buBlip>
                <a:blip r:embed="rId3"/>
              </a:buBlip>
            </a:pPr>
            <a:r>
              <a:rPr lang="zh-CN" altLang="en-US" sz="2800">
                <a:solidFill>
                  <a:schemeClr val="bg2"/>
                </a:solidFill>
                <a:latin typeface="宋体" panose="02010600030101010101" pitchFamily="2" charset="-122"/>
              </a:rPr>
              <a:t>在奶牛日粮中添加补益中药，提高乳脂率；添加</a:t>
            </a:r>
            <a:r>
              <a:rPr lang="en-US" altLang="zh-CN" sz="2800">
                <a:solidFill>
                  <a:schemeClr val="bg2"/>
                </a:solidFill>
                <a:latin typeface="宋体" panose="02010600030101010101" pitchFamily="2" charset="-122"/>
              </a:rPr>
              <a:t>5</a:t>
            </a:r>
            <a:r>
              <a:rPr lang="zh-CN" altLang="en-US" sz="2800">
                <a:solidFill>
                  <a:schemeClr val="bg2"/>
                </a:solidFill>
                <a:latin typeface="宋体" panose="02010600030101010101" pitchFamily="2" charset="-122"/>
              </a:rPr>
              <a:t>％的海藻粉，奶中含碘量明显增加，</a:t>
            </a:r>
            <a:r>
              <a:rPr lang="zh-CN" altLang="en-US" sz="2800">
                <a:solidFill>
                  <a:schemeClr val="accent1"/>
                </a:solidFill>
                <a:latin typeface="宋体" panose="02010600030101010101" pitchFamily="2" charset="-122"/>
              </a:rPr>
              <a:t>提高了牛奶的营养价值</a:t>
            </a:r>
            <a:r>
              <a:rPr lang="zh-CN" altLang="en-US" sz="2800">
                <a:solidFill>
                  <a:schemeClr val="bg2"/>
                </a:solidFill>
                <a:latin typeface="宋体" panose="02010600030101010101" pitchFamily="2" charset="-122"/>
              </a:rPr>
              <a:t>等等；</a:t>
            </a:r>
          </a:p>
        </p:txBody>
      </p:sp>
      <p:sp>
        <p:nvSpPr>
          <p:cNvPr id="151554" name="矩形 257027"/>
          <p:cNvSpPr>
            <a:spLocks noChangeArrowheads="1"/>
          </p:cNvSpPr>
          <p:nvPr/>
        </p:nvSpPr>
        <p:spPr bwMode="auto">
          <a:xfrm>
            <a:off x="0" y="836613"/>
            <a:ext cx="9144000" cy="720725"/>
          </a:xfrm>
          <a:prstGeom prst="rect">
            <a:avLst/>
          </a:prstGeom>
          <a:solidFill>
            <a:srgbClr val="FFFFFF"/>
          </a:solidFill>
          <a:ln w="9525">
            <a:noFill/>
            <a:miter lim="800000"/>
          </a:ln>
        </p:spPr>
        <p:txBody>
          <a:bodyPr/>
          <a:lstStyle/>
          <a:p>
            <a:pPr algn="ctr">
              <a:lnSpc>
                <a:spcPct val="85000"/>
              </a:lnSpc>
              <a:buFont typeface="Arial" panose="020B0604020202020204" pitchFamily="34" charset="0"/>
              <a:buNone/>
            </a:pPr>
            <a:r>
              <a:rPr lang="en-US" altLang="zh-CN" sz="4000">
                <a:solidFill>
                  <a:srgbClr val="FF0000"/>
                </a:solidFill>
                <a:latin typeface="Times New Roman" panose="02020603050405020304" pitchFamily="18" charset="0"/>
              </a:rPr>
              <a:t>3.</a:t>
            </a:r>
            <a:r>
              <a:rPr lang="zh-CN" altLang="en-US" sz="4000">
                <a:solidFill>
                  <a:srgbClr val="FF0000"/>
                </a:solidFill>
                <a:latin typeface="Times New Roman" panose="02020603050405020304" pitchFamily="18" charset="0"/>
              </a:rPr>
              <a:t>应用中兽药改善乳质</a:t>
            </a:r>
          </a:p>
        </p:txBody>
      </p:sp>
      <p:grpSp>
        <p:nvGrpSpPr>
          <p:cNvPr id="151555" name="组合 257028"/>
          <p:cNvGrpSpPr/>
          <p:nvPr/>
        </p:nvGrpSpPr>
        <p:grpSpPr bwMode="auto">
          <a:xfrm>
            <a:off x="323850" y="1773238"/>
            <a:ext cx="8820150" cy="319087"/>
            <a:chOff x="0" y="0"/>
            <a:chExt cx="4656" cy="201"/>
          </a:xfrm>
        </p:grpSpPr>
        <p:sp>
          <p:nvSpPr>
            <p:cNvPr id="151558" name="圆角矩形 257029"/>
            <p:cNvSpPr>
              <a:spLocks noChangeArrowheads="1"/>
            </p:cNvSpPr>
            <p:nvPr/>
          </p:nvSpPr>
          <p:spPr bwMode="auto">
            <a:xfrm>
              <a:off x="240" y="0"/>
              <a:ext cx="4416" cy="200"/>
            </a:xfrm>
            <a:prstGeom prst="roundRect">
              <a:avLst>
                <a:gd name="adj" fmla="val 0"/>
              </a:avLst>
            </a:prstGeom>
            <a:solidFill>
              <a:schemeClr val="hlink"/>
            </a:solidFill>
            <a:ln w="9525">
              <a:noFill/>
              <a:round/>
            </a:ln>
          </p:spPr>
          <p:txBody>
            <a:bodyPr/>
            <a:lstStyle/>
            <a:p>
              <a:pPr>
                <a:buFont typeface="Arial" panose="020B0604020202020204" pitchFamily="34" charset="0"/>
                <a:buNone/>
              </a:pPr>
              <a:endParaRPr lang="zh-CN" altLang="en-US" sz="2800"/>
            </a:p>
          </p:txBody>
        </p:sp>
        <p:sp>
          <p:nvSpPr>
            <p:cNvPr id="151559" name="流程图: 延期 257030"/>
            <p:cNvSpPr>
              <a:spLocks noChangeArrowheads="1"/>
            </p:cNvSpPr>
            <p:nvPr/>
          </p:nvSpPr>
          <p:spPr bwMode="auto">
            <a:xfrm flipH="1">
              <a:off x="0" y="0"/>
              <a:ext cx="248" cy="201"/>
            </a:xfrm>
            <a:prstGeom prst="flowChartDelay">
              <a:avLst/>
            </a:prstGeom>
            <a:solidFill>
              <a:schemeClr val="hlink"/>
            </a:solidFill>
            <a:ln w="9525">
              <a:noFill/>
              <a:miter lim="800000"/>
            </a:ln>
          </p:spPr>
          <p:txBody>
            <a:bodyPr/>
            <a:lstStyle/>
            <a:p>
              <a:pPr>
                <a:buFont typeface="Arial" panose="020B0604020202020204" pitchFamily="34" charset="0"/>
                <a:buNone/>
              </a:pPr>
              <a:endParaRPr lang="zh-CN" altLang="en-US" sz="2800"/>
            </a:p>
          </p:txBody>
        </p:sp>
      </p:grpSp>
      <p:pic>
        <p:nvPicPr>
          <p:cNvPr id="151556" name="图片 257025" descr="校徽 正式2"/>
          <p:cNvPicPr>
            <a:picLocks noChangeAspect="1"/>
          </p:cNvPicPr>
          <p:nvPr/>
        </p:nvPicPr>
        <p:blipFill>
          <a:blip r:embed="rId4"/>
          <a:srcRect/>
          <a:stretch>
            <a:fillRect/>
          </a:stretch>
        </p:blipFill>
        <p:spPr bwMode="auto">
          <a:xfrm>
            <a:off x="250825" y="188913"/>
            <a:ext cx="1223963" cy="1223962"/>
          </a:xfrm>
          <a:prstGeom prst="rect">
            <a:avLst/>
          </a:prstGeom>
          <a:noFill/>
          <a:ln w="9525">
            <a:noFill/>
            <a:miter lim="800000"/>
            <a:headEnd/>
            <a:tailEnd/>
          </a:ln>
        </p:spPr>
      </p:pic>
      <p:sp>
        <p:nvSpPr>
          <p:cNvPr id="151557" name="日期占位符 1"/>
          <p:cNvSpPr>
            <a:spLocks noGrp="1"/>
          </p:cNvSpPr>
          <p:nvPr>
            <p:ph type="dt" sz="quarter" idx="10"/>
          </p:nvPr>
        </p:nvSpPr>
        <p:spPr bwMode="auto">
          <a:noFill/>
          <a:ln>
            <a:miter lim="800000"/>
          </a:ln>
        </p:spPr>
        <p:txBody>
          <a:bodyPr vert="horz" numCol="1" anchorCtr="0" compatLnSpc="1"/>
          <a:lstStyle/>
          <a:p>
            <a:pPr>
              <a:buFont typeface="Arial" panose="020B0604020202020204" pitchFamily="34" charset="0"/>
              <a:buNone/>
            </a:pPr>
            <a:fld id="{EE2A687A-88D2-4E30-A1D5-D93B2A99F922}" type="datetime1">
              <a:rPr lang="zh-CN" altLang="en-US" smtClean="0">
                <a:latin typeface="Arial" panose="020B0604020202020204" pitchFamily="34" charset="0"/>
                <a:ea typeface="宋体" panose="02010600030101010101" pitchFamily="2" charset="-122"/>
              </a:rPr>
              <a:t>2020/7/9</a:t>
            </a:fld>
            <a:endParaRPr lang="en-US" altLang="zh-CN" smtClean="0">
              <a:latin typeface="Arial" panose="020B0604020202020204" pitchFamily="34" charset="0"/>
              <a:ea typeface="宋体" panose="02010600030101010101" pitchFamily="2" charset="-122"/>
            </a:endParaRPr>
          </a:p>
        </p:txBody>
      </p:sp>
      <p:pic>
        <p:nvPicPr>
          <p:cNvPr id="151562" name="Picture 10" descr="u=2980298834,4010106615&amp;fm=72"/>
          <p:cNvPicPr>
            <a:picLocks noChangeAspect="1" noChangeArrowheads="1"/>
          </p:cNvPicPr>
          <p:nvPr/>
        </p:nvPicPr>
        <p:blipFill>
          <a:blip r:embed="rId5"/>
          <a:srcRect/>
          <a:stretch>
            <a:fillRect/>
          </a:stretch>
        </p:blipFill>
        <p:spPr bwMode="auto">
          <a:xfrm>
            <a:off x="971550" y="4762500"/>
            <a:ext cx="2952750" cy="2095500"/>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70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70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文本框 253954"/>
          <p:cNvSpPr txBox="1">
            <a:spLocks noChangeArrowheads="1"/>
          </p:cNvSpPr>
          <p:nvPr/>
        </p:nvSpPr>
        <p:spPr bwMode="auto">
          <a:xfrm>
            <a:off x="611188" y="2276475"/>
            <a:ext cx="7921625" cy="3140075"/>
          </a:xfrm>
          <a:prstGeom prst="rect">
            <a:avLst/>
          </a:prstGeom>
          <a:noFill/>
          <a:ln w="38100">
            <a:solidFill>
              <a:srgbClr val="008000"/>
            </a:solidFill>
            <a:miter lim="800000"/>
          </a:ln>
        </p:spPr>
        <p:txBody>
          <a:bodyPr>
            <a:spAutoFit/>
          </a:bodyPr>
          <a:lstStyle/>
          <a:p>
            <a:pPr>
              <a:spcBef>
                <a:spcPct val="35000"/>
              </a:spcBef>
              <a:buFont typeface="Arial" panose="020B0604020202020204" pitchFamily="34" charset="0"/>
              <a:buNone/>
            </a:pPr>
            <a:r>
              <a:rPr lang="zh-CN" altLang="en-US" sz="2800">
                <a:solidFill>
                  <a:schemeClr val="bg2"/>
                </a:solidFill>
                <a:latin typeface="Times New Roman" panose="02020603050405020304" pitchFamily="18" charset="0"/>
              </a:rPr>
              <a:t>许多中药具有补充营养、增香除臭、防霉防腐作用，从而作为饲料添加剂可改善饲料营养、刺激动物食欲、延长饲料的保质期限。</a:t>
            </a:r>
          </a:p>
          <a:p>
            <a:pPr>
              <a:spcBef>
                <a:spcPct val="35000"/>
              </a:spcBef>
              <a:buFont typeface="Arial" panose="020B0604020202020204" pitchFamily="34" charset="0"/>
              <a:buNone/>
            </a:pPr>
            <a:r>
              <a:rPr lang="en-US" altLang="zh-CN" sz="2800">
                <a:solidFill>
                  <a:schemeClr val="hlink"/>
                </a:solidFill>
                <a:latin typeface="Times New Roman" panose="02020603050405020304" pitchFamily="18" charset="0"/>
              </a:rPr>
              <a:t>1.</a:t>
            </a:r>
            <a:r>
              <a:rPr lang="zh-CN" altLang="en-US" sz="2800">
                <a:solidFill>
                  <a:schemeClr val="hlink"/>
                </a:solidFill>
                <a:latin typeface="Times New Roman" panose="02020603050405020304" pitchFamily="18" charset="0"/>
              </a:rPr>
              <a:t>补充饲料营养 </a:t>
            </a:r>
          </a:p>
          <a:p>
            <a:pPr>
              <a:spcBef>
                <a:spcPct val="35000"/>
              </a:spcBef>
              <a:buFont typeface="Arial" panose="020B0604020202020204" pitchFamily="34" charset="0"/>
              <a:buNone/>
            </a:pPr>
            <a:r>
              <a:rPr lang="en-US" altLang="zh-CN" sz="2800">
                <a:solidFill>
                  <a:schemeClr val="hlink"/>
                </a:solidFill>
                <a:latin typeface="Times New Roman" panose="02020603050405020304" pitchFamily="18" charset="0"/>
              </a:rPr>
              <a:t>2.</a:t>
            </a:r>
            <a:r>
              <a:rPr lang="zh-CN" altLang="en-US" sz="2800">
                <a:solidFill>
                  <a:schemeClr val="hlink"/>
                </a:solidFill>
                <a:latin typeface="Times New Roman" panose="02020603050405020304" pitchFamily="18" charset="0"/>
              </a:rPr>
              <a:t>增加饲料香味，祛除异味 </a:t>
            </a:r>
            <a:endParaRPr lang="en-US" altLang="zh-CN" sz="2800">
              <a:solidFill>
                <a:schemeClr val="hlink"/>
              </a:solidFill>
              <a:latin typeface="Times New Roman" panose="02020603050405020304" pitchFamily="18" charset="0"/>
            </a:endParaRPr>
          </a:p>
          <a:p>
            <a:pPr>
              <a:spcBef>
                <a:spcPct val="35000"/>
              </a:spcBef>
              <a:buFont typeface="Arial" panose="020B0604020202020204" pitchFamily="34" charset="0"/>
              <a:buNone/>
            </a:pPr>
            <a:r>
              <a:rPr lang="en-US" altLang="zh-CN" sz="2800">
                <a:solidFill>
                  <a:schemeClr val="hlink"/>
                </a:solidFill>
                <a:latin typeface="Times New Roman" panose="02020603050405020304" pitchFamily="18" charset="0"/>
              </a:rPr>
              <a:t>3.</a:t>
            </a:r>
            <a:r>
              <a:rPr lang="zh-CN" altLang="en-US" sz="2800">
                <a:solidFill>
                  <a:schemeClr val="hlink"/>
                </a:solidFill>
                <a:latin typeface="Times New Roman" panose="02020603050405020304" pitchFamily="18" charset="0"/>
              </a:rPr>
              <a:t> 防腐保鲜，延长饲料保质期 </a:t>
            </a:r>
          </a:p>
        </p:txBody>
      </p:sp>
      <p:sp>
        <p:nvSpPr>
          <p:cNvPr id="152578" name="矩形 253955"/>
          <p:cNvSpPr>
            <a:spLocks noChangeArrowheads="1"/>
          </p:cNvSpPr>
          <p:nvPr/>
        </p:nvSpPr>
        <p:spPr bwMode="auto">
          <a:xfrm>
            <a:off x="468313" y="908050"/>
            <a:ext cx="8413750" cy="785813"/>
          </a:xfrm>
          <a:prstGeom prst="rect">
            <a:avLst/>
          </a:prstGeom>
          <a:solidFill>
            <a:srgbClr val="FFFFFF"/>
          </a:solidFill>
          <a:ln w="9525">
            <a:noFill/>
            <a:miter lim="800000"/>
          </a:ln>
        </p:spPr>
        <p:txBody>
          <a:bodyPr/>
          <a:lstStyle/>
          <a:p>
            <a:pPr algn="ctr">
              <a:lnSpc>
                <a:spcPct val="85000"/>
              </a:lnSpc>
              <a:buFont typeface="Arial" panose="020B0604020202020204" pitchFamily="34" charset="0"/>
              <a:buNone/>
            </a:pPr>
            <a:r>
              <a:rPr lang="zh-CN" altLang="en-US" sz="4000">
                <a:solidFill>
                  <a:srgbClr val="FF3300"/>
                </a:solidFill>
                <a:latin typeface="黑体" panose="02010609060101010101" pitchFamily="49" charset="-122"/>
                <a:ea typeface="黑体" panose="02010609060101010101" pitchFamily="49" charset="-122"/>
              </a:rPr>
              <a:t>（四）用于改善饲料品质</a:t>
            </a:r>
            <a:r>
              <a:rPr lang="zh-CN" altLang="en-US" sz="4000" b="0">
                <a:solidFill>
                  <a:schemeClr val="tx2"/>
                </a:solidFill>
                <a:latin typeface="Arial Narrow" panose="020B0606020202030204" pitchFamily="34" charset="0"/>
              </a:rPr>
              <a:t> </a:t>
            </a:r>
          </a:p>
        </p:txBody>
      </p:sp>
      <p:grpSp>
        <p:nvGrpSpPr>
          <p:cNvPr id="152579" name="组合 253956"/>
          <p:cNvGrpSpPr/>
          <p:nvPr/>
        </p:nvGrpSpPr>
        <p:grpSpPr bwMode="auto">
          <a:xfrm>
            <a:off x="323850" y="1773238"/>
            <a:ext cx="8820150" cy="319087"/>
            <a:chOff x="0" y="0"/>
            <a:chExt cx="4656" cy="201"/>
          </a:xfrm>
        </p:grpSpPr>
        <p:sp>
          <p:nvSpPr>
            <p:cNvPr id="152582" name="圆角矩形 253957"/>
            <p:cNvSpPr>
              <a:spLocks noChangeArrowheads="1"/>
            </p:cNvSpPr>
            <p:nvPr/>
          </p:nvSpPr>
          <p:spPr bwMode="auto">
            <a:xfrm>
              <a:off x="240" y="0"/>
              <a:ext cx="4416" cy="200"/>
            </a:xfrm>
            <a:prstGeom prst="roundRect">
              <a:avLst>
                <a:gd name="adj" fmla="val 0"/>
              </a:avLst>
            </a:prstGeom>
            <a:solidFill>
              <a:schemeClr val="hlink"/>
            </a:solidFill>
            <a:ln w="9525">
              <a:noFill/>
              <a:round/>
            </a:ln>
          </p:spPr>
          <p:txBody>
            <a:bodyPr/>
            <a:lstStyle/>
            <a:p>
              <a:pPr>
                <a:buFont typeface="Arial" panose="020B0604020202020204" pitchFamily="34" charset="0"/>
                <a:buNone/>
              </a:pPr>
              <a:endParaRPr lang="zh-CN" altLang="en-US" sz="2800"/>
            </a:p>
          </p:txBody>
        </p:sp>
        <p:sp>
          <p:nvSpPr>
            <p:cNvPr id="152583" name="流程图: 延期 253958"/>
            <p:cNvSpPr>
              <a:spLocks noChangeArrowheads="1"/>
            </p:cNvSpPr>
            <p:nvPr/>
          </p:nvSpPr>
          <p:spPr bwMode="auto">
            <a:xfrm flipH="1">
              <a:off x="0" y="0"/>
              <a:ext cx="248" cy="201"/>
            </a:xfrm>
            <a:prstGeom prst="flowChartDelay">
              <a:avLst/>
            </a:prstGeom>
            <a:solidFill>
              <a:schemeClr val="hlink"/>
            </a:solidFill>
            <a:ln w="9525">
              <a:noFill/>
              <a:miter lim="800000"/>
            </a:ln>
          </p:spPr>
          <p:txBody>
            <a:bodyPr/>
            <a:lstStyle/>
            <a:p>
              <a:pPr>
                <a:buFont typeface="Arial" panose="020B0604020202020204" pitchFamily="34" charset="0"/>
                <a:buNone/>
              </a:pPr>
              <a:endParaRPr lang="zh-CN" altLang="en-US" sz="2800"/>
            </a:p>
          </p:txBody>
        </p:sp>
      </p:grpSp>
      <p:pic>
        <p:nvPicPr>
          <p:cNvPr id="152580" name="图片 253959" descr="校徽 正式2"/>
          <p:cNvPicPr>
            <a:picLocks noChangeAspect="1"/>
          </p:cNvPicPr>
          <p:nvPr/>
        </p:nvPicPr>
        <p:blipFill>
          <a:blip r:embed="rId2"/>
          <a:srcRect/>
          <a:stretch>
            <a:fillRect/>
          </a:stretch>
        </p:blipFill>
        <p:spPr bwMode="auto">
          <a:xfrm>
            <a:off x="250825" y="188913"/>
            <a:ext cx="1223963" cy="1223962"/>
          </a:xfrm>
          <a:prstGeom prst="rect">
            <a:avLst/>
          </a:prstGeom>
          <a:noFill/>
          <a:ln w="9525">
            <a:noFill/>
            <a:miter lim="800000"/>
            <a:headEnd/>
            <a:tailEnd/>
          </a:ln>
        </p:spPr>
      </p:pic>
      <p:sp>
        <p:nvSpPr>
          <p:cNvPr id="152581" name="日期占位符 1"/>
          <p:cNvSpPr>
            <a:spLocks noGrp="1"/>
          </p:cNvSpPr>
          <p:nvPr>
            <p:ph type="dt" sz="quarter" idx="10"/>
          </p:nvPr>
        </p:nvSpPr>
        <p:spPr bwMode="auto">
          <a:noFill/>
          <a:ln>
            <a:miter lim="800000"/>
          </a:ln>
        </p:spPr>
        <p:txBody>
          <a:bodyPr vert="horz" numCol="1" anchorCtr="0" compatLnSpc="1"/>
          <a:lstStyle/>
          <a:p>
            <a:pPr>
              <a:buFont typeface="Arial" panose="020B0604020202020204" pitchFamily="34" charset="0"/>
              <a:buNone/>
            </a:pPr>
            <a:fld id="{76E211B3-634E-4F30-B906-C7CD069B629F}" type="datetime1">
              <a:rPr lang="zh-CN" altLang="en-US" smtClean="0">
                <a:latin typeface="Arial" panose="020B0604020202020204" pitchFamily="34" charset="0"/>
                <a:ea typeface="宋体" panose="02010600030101010101" pitchFamily="2" charset="-122"/>
              </a:rPr>
              <a:t>2020/7/9</a:t>
            </a:fld>
            <a:endParaRPr lang="en-US" altLang="zh-CN" smtClean="0">
              <a:latin typeface="Arial" panose="020B0604020202020204" pitchFamily="34" charset="0"/>
              <a:ea typeface="宋体" panose="02010600030101010101" pitchFamily="2" charset="-122"/>
            </a:endParaRPr>
          </a:p>
        </p:txBody>
      </p:sp>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文本框 263169"/>
          <p:cNvSpPr txBox="1">
            <a:spLocks noChangeArrowheads="1"/>
          </p:cNvSpPr>
          <p:nvPr/>
        </p:nvSpPr>
        <p:spPr bwMode="auto">
          <a:xfrm>
            <a:off x="611188" y="2276475"/>
            <a:ext cx="7921625" cy="3601720"/>
          </a:xfrm>
          <a:prstGeom prst="rect">
            <a:avLst/>
          </a:prstGeom>
          <a:noFill/>
          <a:ln w="38100">
            <a:solidFill>
              <a:srgbClr val="008000"/>
            </a:solidFill>
            <a:miter lim="800000"/>
          </a:ln>
        </p:spPr>
        <p:txBody>
          <a:bodyPr>
            <a:spAutoFit/>
          </a:bodyPr>
          <a:lstStyle/>
          <a:p>
            <a:pPr>
              <a:lnSpc>
                <a:spcPct val="120000"/>
              </a:lnSpc>
              <a:spcBef>
                <a:spcPct val="35000"/>
              </a:spcBef>
              <a:buFont typeface="Arial" panose="020B0604020202020204" pitchFamily="34" charset="0"/>
              <a:buBlip>
                <a:blip r:embed="rId2"/>
              </a:buBlip>
            </a:pPr>
            <a:r>
              <a:rPr lang="zh-CN" altLang="en-US" sz="2400">
                <a:solidFill>
                  <a:schemeClr val="bg2"/>
                </a:solidFill>
                <a:latin typeface="Times New Roman" panose="02020603050405020304" pitchFamily="18" charset="0"/>
              </a:rPr>
              <a:t>许多中药富含蛋白质、氨基酸、糖、淀粉、脂肪、矿物质、维生素、常量元素和微量元素等营养成分，加入饲料后能改善饲料中某些营养物质的含量和比例，从而满足动物的营养需要。例如，当归含蔗糖</a:t>
            </a:r>
            <a:r>
              <a:rPr lang="en-US" altLang="zh-CN" sz="2400">
                <a:solidFill>
                  <a:schemeClr val="bg2"/>
                </a:solidFill>
                <a:latin typeface="Times New Roman" panose="02020603050405020304" pitchFamily="18" charset="0"/>
              </a:rPr>
              <a:t>4</a:t>
            </a:r>
            <a:r>
              <a:rPr lang="zh-CN" altLang="en-US" sz="2400">
                <a:solidFill>
                  <a:schemeClr val="bg2"/>
                </a:solidFill>
                <a:latin typeface="Times New Roman" panose="02020603050405020304" pitchFamily="18" charset="0"/>
              </a:rPr>
              <a:t>％，铁</a:t>
            </a:r>
            <a:r>
              <a:rPr lang="en-US" altLang="zh-CN" sz="2400">
                <a:solidFill>
                  <a:schemeClr val="bg2"/>
                </a:solidFill>
                <a:latin typeface="Times New Roman" panose="02020603050405020304" pitchFamily="18" charset="0"/>
              </a:rPr>
              <a:t>400mg/kg</a:t>
            </a:r>
            <a:r>
              <a:rPr lang="zh-CN" altLang="en-US" sz="2400">
                <a:solidFill>
                  <a:schemeClr val="bg2"/>
                </a:solidFill>
                <a:latin typeface="Times New Roman" panose="02020603050405020304" pitchFamily="18" charset="0"/>
              </a:rPr>
              <a:t>，铜</a:t>
            </a:r>
            <a:r>
              <a:rPr lang="en-US" altLang="zh-CN" sz="2400">
                <a:solidFill>
                  <a:schemeClr val="bg2"/>
                </a:solidFill>
                <a:latin typeface="Times New Roman" panose="02020603050405020304" pitchFamily="18" charset="0"/>
              </a:rPr>
              <a:t>6mg/kg</a:t>
            </a:r>
            <a:r>
              <a:rPr lang="zh-CN" altLang="en-US" sz="2400">
                <a:solidFill>
                  <a:schemeClr val="bg2"/>
                </a:solidFill>
                <a:latin typeface="Times New Roman" panose="02020603050405020304" pitchFamily="18" charset="0"/>
              </a:rPr>
              <a:t>，锌</a:t>
            </a:r>
            <a:r>
              <a:rPr lang="en-US" altLang="zh-CN" sz="2400">
                <a:solidFill>
                  <a:schemeClr val="bg2"/>
                </a:solidFill>
                <a:latin typeface="Times New Roman" panose="02020603050405020304" pitchFamily="18" charset="0"/>
              </a:rPr>
              <a:t>17.5mg/kg</a:t>
            </a:r>
            <a:r>
              <a:rPr lang="zh-CN" altLang="en-US" sz="2400">
                <a:solidFill>
                  <a:schemeClr val="bg2"/>
                </a:solidFill>
                <a:latin typeface="Times New Roman" panose="02020603050405020304" pitchFamily="18" charset="0"/>
              </a:rPr>
              <a:t>及脂肪油和一些维生素；党参茎叶含</a:t>
            </a:r>
            <a:r>
              <a:rPr lang="en-US" altLang="zh-CN" sz="2400">
                <a:solidFill>
                  <a:schemeClr val="bg2"/>
                </a:solidFill>
                <a:latin typeface="Times New Roman" panose="02020603050405020304" pitchFamily="18" charset="0"/>
              </a:rPr>
              <a:t>18</a:t>
            </a:r>
            <a:r>
              <a:rPr lang="zh-CN" altLang="en-US" sz="2400">
                <a:solidFill>
                  <a:schemeClr val="bg2"/>
                </a:solidFill>
                <a:latin typeface="Times New Roman" panose="02020603050405020304" pitchFamily="18" charset="0"/>
              </a:rPr>
              <a:t>种氨基酸，总量达</a:t>
            </a:r>
            <a:r>
              <a:rPr lang="en-US" altLang="zh-CN" sz="2400">
                <a:solidFill>
                  <a:schemeClr val="bg2"/>
                </a:solidFill>
                <a:latin typeface="Times New Roman" panose="02020603050405020304" pitchFamily="18" charset="0"/>
              </a:rPr>
              <a:t>5.2</a:t>
            </a:r>
            <a:r>
              <a:rPr lang="zh-CN" altLang="en-US" sz="2400">
                <a:solidFill>
                  <a:schemeClr val="bg2"/>
                </a:solidFill>
                <a:latin typeface="Times New Roman" panose="02020603050405020304" pitchFamily="18" charset="0"/>
              </a:rPr>
              <a:t>％，还含有丰富的钾、钙等常量元素和铁、锰、锌、铜等微量元素；小茴香有维生素</a:t>
            </a:r>
            <a:r>
              <a:rPr lang="en-US" altLang="zh-CN" sz="2400">
                <a:solidFill>
                  <a:schemeClr val="bg2"/>
                </a:solidFill>
                <a:latin typeface="Times New Roman" panose="02020603050405020304" pitchFamily="18" charset="0"/>
              </a:rPr>
              <a:t>A</a:t>
            </a:r>
            <a:r>
              <a:rPr lang="zh-CN" altLang="en-US" sz="2400">
                <a:solidFill>
                  <a:schemeClr val="bg2"/>
                </a:solidFill>
                <a:latin typeface="Times New Roman" panose="02020603050405020304" pitchFamily="18" charset="0"/>
              </a:rPr>
              <a:t>样作用；当归、川芎、续断有维生素</a:t>
            </a:r>
            <a:r>
              <a:rPr lang="en-US" altLang="zh-CN" sz="2400">
                <a:solidFill>
                  <a:schemeClr val="bg2"/>
                </a:solidFill>
                <a:latin typeface="Times New Roman" panose="02020603050405020304" pitchFamily="18" charset="0"/>
              </a:rPr>
              <a:t>E</a:t>
            </a:r>
            <a:r>
              <a:rPr lang="zh-CN" altLang="en-US" sz="2400">
                <a:solidFill>
                  <a:schemeClr val="bg2"/>
                </a:solidFill>
                <a:latin typeface="Times New Roman" panose="02020603050405020304" pitchFamily="18" charset="0"/>
              </a:rPr>
              <a:t>样作用。 </a:t>
            </a:r>
          </a:p>
        </p:txBody>
      </p:sp>
      <p:sp>
        <p:nvSpPr>
          <p:cNvPr id="153602" name="矩形 263170"/>
          <p:cNvSpPr>
            <a:spLocks noChangeArrowheads="1"/>
          </p:cNvSpPr>
          <p:nvPr/>
        </p:nvSpPr>
        <p:spPr bwMode="auto">
          <a:xfrm>
            <a:off x="468313" y="908050"/>
            <a:ext cx="8413750" cy="785813"/>
          </a:xfrm>
          <a:prstGeom prst="rect">
            <a:avLst/>
          </a:prstGeom>
          <a:solidFill>
            <a:srgbClr val="FFFFFF"/>
          </a:solidFill>
          <a:ln w="9525">
            <a:noFill/>
            <a:miter lim="800000"/>
          </a:ln>
        </p:spPr>
        <p:txBody>
          <a:bodyPr/>
          <a:lstStyle/>
          <a:p>
            <a:pPr algn="ctr">
              <a:lnSpc>
                <a:spcPct val="85000"/>
              </a:lnSpc>
              <a:buFont typeface="Arial" panose="020B0604020202020204" pitchFamily="34" charset="0"/>
              <a:buNone/>
            </a:pPr>
            <a:r>
              <a:rPr lang="en-US" altLang="zh-CN" sz="4000">
                <a:solidFill>
                  <a:srgbClr val="FF3300"/>
                </a:solidFill>
                <a:latin typeface="Arial Narrow" panose="020B0606020202030204" pitchFamily="34" charset="0"/>
              </a:rPr>
              <a:t>1.</a:t>
            </a:r>
            <a:r>
              <a:rPr lang="zh-CN" altLang="en-US" sz="4000">
                <a:solidFill>
                  <a:srgbClr val="FF3300"/>
                </a:solidFill>
                <a:latin typeface="Arial Narrow" panose="020B0606020202030204" pitchFamily="34" charset="0"/>
              </a:rPr>
              <a:t>补充饲料营养</a:t>
            </a:r>
          </a:p>
        </p:txBody>
      </p:sp>
      <p:grpSp>
        <p:nvGrpSpPr>
          <p:cNvPr id="153603" name="组合 263171"/>
          <p:cNvGrpSpPr/>
          <p:nvPr/>
        </p:nvGrpSpPr>
        <p:grpSpPr bwMode="auto">
          <a:xfrm>
            <a:off x="323850" y="1773238"/>
            <a:ext cx="8820150" cy="319087"/>
            <a:chOff x="0" y="0"/>
            <a:chExt cx="4656" cy="201"/>
          </a:xfrm>
        </p:grpSpPr>
        <p:sp>
          <p:nvSpPr>
            <p:cNvPr id="153606" name="圆角矩形 263172"/>
            <p:cNvSpPr>
              <a:spLocks noChangeArrowheads="1"/>
            </p:cNvSpPr>
            <p:nvPr/>
          </p:nvSpPr>
          <p:spPr bwMode="auto">
            <a:xfrm>
              <a:off x="240" y="0"/>
              <a:ext cx="4416" cy="200"/>
            </a:xfrm>
            <a:prstGeom prst="roundRect">
              <a:avLst>
                <a:gd name="adj" fmla="val 0"/>
              </a:avLst>
            </a:prstGeom>
            <a:solidFill>
              <a:schemeClr val="hlink"/>
            </a:solidFill>
            <a:ln w="9525">
              <a:noFill/>
              <a:round/>
            </a:ln>
          </p:spPr>
          <p:txBody>
            <a:bodyPr/>
            <a:lstStyle/>
            <a:p>
              <a:pPr>
                <a:buFont typeface="Arial" panose="020B0604020202020204" pitchFamily="34" charset="0"/>
                <a:buNone/>
              </a:pPr>
              <a:endParaRPr lang="zh-CN" altLang="en-US" sz="2800"/>
            </a:p>
          </p:txBody>
        </p:sp>
        <p:sp>
          <p:nvSpPr>
            <p:cNvPr id="153607" name="流程图: 延期 263173"/>
            <p:cNvSpPr>
              <a:spLocks noChangeArrowheads="1"/>
            </p:cNvSpPr>
            <p:nvPr/>
          </p:nvSpPr>
          <p:spPr bwMode="auto">
            <a:xfrm flipH="1">
              <a:off x="0" y="0"/>
              <a:ext cx="248" cy="201"/>
            </a:xfrm>
            <a:prstGeom prst="flowChartDelay">
              <a:avLst/>
            </a:prstGeom>
            <a:solidFill>
              <a:schemeClr val="hlink"/>
            </a:solidFill>
            <a:ln w="9525">
              <a:noFill/>
              <a:miter lim="800000"/>
            </a:ln>
          </p:spPr>
          <p:txBody>
            <a:bodyPr/>
            <a:lstStyle/>
            <a:p>
              <a:pPr>
                <a:buFont typeface="Arial" panose="020B0604020202020204" pitchFamily="34" charset="0"/>
                <a:buNone/>
              </a:pPr>
              <a:endParaRPr lang="zh-CN" altLang="en-US" sz="2800"/>
            </a:p>
          </p:txBody>
        </p:sp>
      </p:grpSp>
      <p:pic>
        <p:nvPicPr>
          <p:cNvPr id="153604" name="图片 263174" descr="校徽 正式2"/>
          <p:cNvPicPr>
            <a:picLocks noChangeAspect="1"/>
          </p:cNvPicPr>
          <p:nvPr/>
        </p:nvPicPr>
        <p:blipFill>
          <a:blip r:embed="rId3"/>
          <a:srcRect/>
          <a:stretch>
            <a:fillRect/>
          </a:stretch>
        </p:blipFill>
        <p:spPr bwMode="auto">
          <a:xfrm>
            <a:off x="250825" y="188913"/>
            <a:ext cx="1223963" cy="1223962"/>
          </a:xfrm>
          <a:prstGeom prst="rect">
            <a:avLst/>
          </a:prstGeom>
          <a:noFill/>
          <a:ln w="9525">
            <a:noFill/>
            <a:miter lim="800000"/>
            <a:headEnd/>
            <a:tailEnd/>
          </a:ln>
        </p:spPr>
      </p:pic>
      <p:sp>
        <p:nvSpPr>
          <p:cNvPr id="153605" name="日期占位符 1"/>
          <p:cNvSpPr>
            <a:spLocks noGrp="1"/>
          </p:cNvSpPr>
          <p:nvPr>
            <p:ph type="dt" sz="quarter" idx="10"/>
          </p:nvPr>
        </p:nvSpPr>
        <p:spPr bwMode="auto">
          <a:noFill/>
          <a:ln>
            <a:miter lim="800000"/>
          </a:ln>
        </p:spPr>
        <p:txBody>
          <a:bodyPr vert="horz" numCol="1" anchorCtr="0" compatLnSpc="1"/>
          <a:lstStyle/>
          <a:p>
            <a:pPr>
              <a:buFont typeface="Arial" panose="020B0604020202020204" pitchFamily="34" charset="0"/>
              <a:buNone/>
            </a:pPr>
            <a:fld id="{52FAF65D-7C96-450F-AA23-4C1C7E698890}" type="datetime1">
              <a:rPr lang="zh-CN" altLang="en-US" smtClean="0">
                <a:latin typeface="Arial" panose="020B0604020202020204" pitchFamily="34" charset="0"/>
                <a:ea typeface="宋体" panose="02010600030101010101" pitchFamily="2" charset="-122"/>
              </a:rPr>
              <a:t>2020/7/9</a:t>
            </a:fld>
            <a:endParaRPr lang="en-US" altLang="zh-CN" smtClean="0">
              <a:latin typeface="Arial" panose="020B0604020202020204" pitchFamily="34" charset="0"/>
              <a:ea typeface="宋体" panose="02010600030101010101" pitchFamily="2" charset="-122"/>
            </a:endParaRPr>
          </a:p>
        </p:txBody>
      </p:sp>
    </p:spTree>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文本框 261121"/>
          <p:cNvSpPr txBox="1">
            <a:spLocks noChangeArrowheads="1"/>
          </p:cNvSpPr>
          <p:nvPr/>
        </p:nvSpPr>
        <p:spPr bwMode="auto">
          <a:xfrm>
            <a:off x="611188" y="2276475"/>
            <a:ext cx="7921625" cy="3709035"/>
          </a:xfrm>
          <a:prstGeom prst="rect">
            <a:avLst/>
          </a:prstGeom>
          <a:noFill/>
          <a:ln w="38100">
            <a:solidFill>
              <a:srgbClr val="008000"/>
            </a:solidFill>
            <a:miter lim="800000"/>
          </a:ln>
        </p:spPr>
        <p:txBody>
          <a:bodyPr>
            <a:spAutoFit/>
          </a:bodyPr>
          <a:lstStyle/>
          <a:p>
            <a:pPr>
              <a:lnSpc>
                <a:spcPct val="120000"/>
              </a:lnSpc>
              <a:spcBef>
                <a:spcPct val="35000"/>
              </a:spcBef>
              <a:buFont typeface="Arial" panose="020B0604020202020204" pitchFamily="34" charset="0"/>
              <a:buBlip>
                <a:blip r:embed="rId2"/>
              </a:buBlip>
            </a:pPr>
            <a:r>
              <a:rPr lang="zh-CN" altLang="en-US" sz="2800">
                <a:solidFill>
                  <a:schemeClr val="bg2"/>
                </a:solidFill>
                <a:latin typeface="Times New Roman" panose="02020603050405020304" pitchFamily="18" charset="0"/>
              </a:rPr>
              <a:t>许多中药具有特殊的香味，若作为添加剂添加于饲料当中，既能矫正饲料的味道，改善饲料的适口性，促进动物消化液的分泌，又能减少畜舍臭味，改善畜舍环境，促进动物健康生长发育。例如，肉桂、槟榔、茴香、桔皮、甘草、艾叶、大蒜粉、姜粉等带有香甜味，添加后能</a:t>
            </a:r>
            <a:r>
              <a:rPr lang="zh-CN" altLang="en-US" sz="2800">
                <a:solidFill>
                  <a:schemeClr val="accent1"/>
                </a:solidFill>
                <a:latin typeface="Times New Roman" panose="02020603050405020304" pitchFamily="18" charset="0"/>
              </a:rPr>
              <a:t>改善饲料的适口性，起到诱食开胃</a:t>
            </a:r>
            <a:r>
              <a:rPr lang="zh-CN" altLang="en-US" sz="2800">
                <a:solidFill>
                  <a:schemeClr val="bg2"/>
                </a:solidFill>
                <a:latin typeface="Times New Roman" panose="02020603050405020304" pitchFamily="18" charset="0"/>
              </a:rPr>
              <a:t>的作用；</a:t>
            </a:r>
          </a:p>
        </p:txBody>
      </p:sp>
      <p:sp>
        <p:nvSpPr>
          <p:cNvPr id="154626" name="矩形 261122"/>
          <p:cNvSpPr>
            <a:spLocks noChangeArrowheads="1"/>
          </p:cNvSpPr>
          <p:nvPr/>
        </p:nvSpPr>
        <p:spPr bwMode="auto">
          <a:xfrm>
            <a:off x="468313" y="908050"/>
            <a:ext cx="8413750" cy="785813"/>
          </a:xfrm>
          <a:prstGeom prst="rect">
            <a:avLst/>
          </a:prstGeom>
          <a:solidFill>
            <a:srgbClr val="FFFFFF"/>
          </a:solidFill>
          <a:ln w="9525">
            <a:noFill/>
            <a:miter lim="800000"/>
          </a:ln>
        </p:spPr>
        <p:txBody>
          <a:bodyPr/>
          <a:lstStyle/>
          <a:p>
            <a:pPr algn="ctr">
              <a:lnSpc>
                <a:spcPct val="85000"/>
              </a:lnSpc>
              <a:buFont typeface="Arial" panose="020B0604020202020204" pitchFamily="34" charset="0"/>
              <a:buNone/>
            </a:pPr>
            <a:r>
              <a:rPr lang="en-US" altLang="zh-CN" sz="4000">
                <a:solidFill>
                  <a:srgbClr val="FF3300"/>
                </a:solidFill>
                <a:latin typeface="Arial Narrow" panose="020B0606020202030204" pitchFamily="34" charset="0"/>
              </a:rPr>
              <a:t>2.</a:t>
            </a:r>
            <a:r>
              <a:rPr lang="zh-CN" altLang="en-US" sz="4000">
                <a:solidFill>
                  <a:srgbClr val="FF3300"/>
                </a:solidFill>
                <a:latin typeface="Arial Narrow" panose="020B0606020202030204" pitchFamily="34" charset="0"/>
              </a:rPr>
              <a:t>增加饲料香味，祛除异味</a:t>
            </a:r>
          </a:p>
        </p:txBody>
      </p:sp>
      <p:grpSp>
        <p:nvGrpSpPr>
          <p:cNvPr id="154627" name="组合 261123"/>
          <p:cNvGrpSpPr/>
          <p:nvPr/>
        </p:nvGrpSpPr>
        <p:grpSpPr bwMode="auto">
          <a:xfrm>
            <a:off x="323850" y="1773238"/>
            <a:ext cx="8820150" cy="319087"/>
            <a:chOff x="0" y="0"/>
            <a:chExt cx="4656" cy="201"/>
          </a:xfrm>
        </p:grpSpPr>
        <p:sp>
          <p:nvSpPr>
            <p:cNvPr id="154630" name="圆角矩形 261124"/>
            <p:cNvSpPr>
              <a:spLocks noChangeArrowheads="1"/>
            </p:cNvSpPr>
            <p:nvPr/>
          </p:nvSpPr>
          <p:spPr bwMode="auto">
            <a:xfrm>
              <a:off x="240" y="0"/>
              <a:ext cx="4416" cy="200"/>
            </a:xfrm>
            <a:prstGeom prst="roundRect">
              <a:avLst>
                <a:gd name="adj" fmla="val 0"/>
              </a:avLst>
            </a:prstGeom>
            <a:solidFill>
              <a:schemeClr val="hlink"/>
            </a:solidFill>
            <a:ln w="9525">
              <a:noFill/>
              <a:round/>
            </a:ln>
          </p:spPr>
          <p:txBody>
            <a:bodyPr/>
            <a:lstStyle/>
            <a:p>
              <a:pPr>
                <a:buFont typeface="Arial" panose="020B0604020202020204" pitchFamily="34" charset="0"/>
                <a:buNone/>
              </a:pPr>
              <a:endParaRPr lang="zh-CN" altLang="en-US" sz="2800"/>
            </a:p>
          </p:txBody>
        </p:sp>
        <p:sp>
          <p:nvSpPr>
            <p:cNvPr id="154631" name="流程图: 延期 261125"/>
            <p:cNvSpPr>
              <a:spLocks noChangeArrowheads="1"/>
            </p:cNvSpPr>
            <p:nvPr/>
          </p:nvSpPr>
          <p:spPr bwMode="auto">
            <a:xfrm flipH="1">
              <a:off x="0" y="0"/>
              <a:ext cx="248" cy="201"/>
            </a:xfrm>
            <a:prstGeom prst="flowChartDelay">
              <a:avLst/>
            </a:prstGeom>
            <a:solidFill>
              <a:schemeClr val="hlink"/>
            </a:solidFill>
            <a:ln w="9525">
              <a:noFill/>
              <a:miter lim="800000"/>
            </a:ln>
          </p:spPr>
          <p:txBody>
            <a:bodyPr/>
            <a:lstStyle/>
            <a:p>
              <a:pPr>
                <a:buFont typeface="Arial" panose="020B0604020202020204" pitchFamily="34" charset="0"/>
                <a:buNone/>
              </a:pPr>
              <a:endParaRPr lang="zh-CN" altLang="en-US" sz="2800"/>
            </a:p>
          </p:txBody>
        </p:sp>
      </p:grpSp>
      <p:pic>
        <p:nvPicPr>
          <p:cNvPr id="154628" name="图片 261126" descr="校徽 正式2"/>
          <p:cNvPicPr>
            <a:picLocks noChangeAspect="1"/>
          </p:cNvPicPr>
          <p:nvPr/>
        </p:nvPicPr>
        <p:blipFill>
          <a:blip r:embed="rId3"/>
          <a:srcRect/>
          <a:stretch>
            <a:fillRect/>
          </a:stretch>
        </p:blipFill>
        <p:spPr bwMode="auto">
          <a:xfrm>
            <a:off x="250825" y="188913"/>
            <a:ext cx="1223963" cy="1223962"/>
          </a:xfrm>
          <a:prstGeom prst="rect">
            <a:avLst/>
          </a:prstGeom>
          <a:noFill/>
          <a:ln w="9525">
            <a:noFill/>
            <a:miter lim="800000"/>
            <a:headEnd/>
            <a:tailEnd/>
          </a:ln>
        </p:spPr>
      </p:pic>
      <p:sp>
        <p:nvSpPr>
          <p:cNvPr id="154629" name="日期占位符 1"/>
          <p:cNvSpPr>
            <a:spLocks noGrp="1"/>
          </p:cNvSpPr>
          <p:nvPr>
            <p:ph type="dt" sz="quarter" idx="10"/>
          </p:nvPr>
        </p:nvSpPr>
        <p:spPr bwMode="auto">
          <a:noFill/>
          <a:ln>
            <a:miter lim="800000"/>
          </a:ln>
        </p:spPr>
        <p:txBody>
          <a:bodyPr vert="horz" numCol="1" anchorCtr="0" compatLnSpc="1"/>
          <a:lstStyle/>
          <a:p>
            <a:pPr>
              <a:buFont typeface="Arial" panose="020B0604020202020204" pitchFamily="34" charset="0"/>
              <a:buNone/>
            </a:pPr>
            <a:fld id="{1CBB198E-DDAC-47C4-A8CF-DA0CE3714781}" type="datetime1">
              <a:rPr lang="zh-CN" altLang="en-US" smtClean="0">
                <a:latin typeface="Arial" panose="020B0604020202020204" pitchFamily="34" charset="0"/>
                <a:ea typeface="宋体" panose="02010600030101010101" pitchFamily="2" charset="-122"/>
              </a:rPr>
              <a:t>2020/7/9</a:t>
            </a:fld>
            <a:endParaRPr lang="en-US" altLang="zh-CN" smtClean="0">
              <a:latin typeface="Arial" panose="020B0604020202020204" pitchFamily="34" charset="0"/>
              <a:ea typeface="宋体" panose="02010600030101010101" pitchFamily="2" charset="-122"/>
            </a:endParaRPr>
          </a:p>
        </p:txBody>
      </p:sp>
    </p:spTree>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文本框 262145"/>
          <p:cNvSpPr txBox="1">
            <a:spLocks noChangeArrowheads="1"/>
          </p:cNvSpPr>
          <p:nvPr/>
        </p:nvSpPr>
        <p:spPr bwMode="auto">
          <a:xfrm>
            <a:off x="611188" y="2276475"/>
            <a:ext cx="7921625" cy="1668463"/>
          </a:xfrm>
          <a:prstGeom prst="rect">
            <a:avLst/>
          </a:prstGeom>
          <a:noFill/>
          <a:ln w="38100">
            <a:solidFill>
              <a:srgbClr val="008000"/>
            </a:solidFill>
            <a:miter lim="800000"/>
          </a:ln>
        </p:spPr>
        <p:txBody>
          <a:bodyPr>
            <a:spAutoFit/>
          </a:bodyPr>
          <a:lstStyle/>
          <a:p>
            <a:pPr>
              <a:lnSpc>
                <a:spcPct val="120000"/>
              </a:lnSpc>
              <a:spcBef>
                <a:spcPct val="35000"/>
              </a:spcBef>
              <a:buFont typeface="Arial" panose="020B0604020202020204" pitchFamily="34" charset="0"/>
              <a:buBlip>
                <a:blip r:embed="rId2"/>
              </a:buBlip>
            </a:pPr>
            <a:r>
              <a:rPr lang="zh-CN" altLang="en-US" sz="2800">
                <a:solidFill>
                  <a:schemeClr val="bg2"/>
                </a:solidFill>
                <a:latin typeface="Times New Roman" panose="02020603050405020304" pitchFamily="18" charset="0"/>
              </a:rPr>
              <a:t>土槿皮、白鲜皮、花椒等有防腐作用，红辣椒、儿茶等有抗氧化作用，能使饲料在贮存期内不变质、不腐败、延长贮存时间。</a:t>
            </a:r>
          </a:p>
        </p:txBody>
      </p:sp>
      <p:sp>
        <p:nvSpPr>
          <p:cNvPr id="155650" name="矩形 262146"/>
          <p:cNvSpPr>
            <a:spLocks noChangeArrowheads="1"/>
          </p:cNvSpPr>
          <p:nvPr/>
        </p:nvSpPr>
        <p:spPr bwMode="auto">
          <a:xfrm>
            <a:off x="827088" y="908050"/>
            <a:ext cx="8054975" cy="785813"/>
          </a:xfrm>
          <a:prstGeom prst="rect">
            <a:avLst/>
          </a:prstGeom>
          <a:solidFill>
            <a:srgbClr val="FFFFFF"/>
          </a:solidFill>
          <a:ln w="9525">
            <a:noFill/>
            <a:miter lim="800000"/>
          </a:ln>
        </p:spPr>
        <p:txBody>
          <a:bodyPr/>
          <a:lstStyle/>
          <a:p>
            <a:pPr algn="ctr">
              <a:lnSpc>
                <a:spcPct val="85000"/>
              </a:lnSpc>
              <a:buFont typeface="Arial" panose="020B0604020202020204" pitchFamily="34" charset="0"/>
              <a:buNone/>
            </a:pPr>
            <a:r>
              <a:rPr lang="en-US" altLang="zh-CN" sz="4000">
                <a:solidFill>
                  <a:srgbClr val="FF3300"/>
                </a:solidFill>
                <a:latin typeface="Arial Narrow" panose="020B0606020202030204" pitchFamily="34" charset="0"/>
              </a:rPr>
              <a:t>3.</a:t>
            </a:r>
            <a:r>
              <a:rPr lang="zh-CN" altLang="en-US" sz="4000">
                <a:solidFill>
                  <a:srgbClr val="FF3300"/>
                </a:solidFill>
                <a:latin typeface="Arial Narrow" panose="020B0606020202030204" pitchFamily="34" charset="0"/>
              </a:rPr>
              <a:t> 防腐保鲜，延长饲料保质期</a:t>
            </a:r>
          </a:p>
        </p:txBody>
      </p:sp>
      <p:grpSp>
        <p:nvGrpSpPr>
          <p:cNvPr id="155651" name="组合 262147"/>
          <p:cNvGrpSpPr/>
          <p:nvPr/>
        </p:nvGrpSpPr>
        <p:grpSpPr bwMode="auto">
          <a:xfrm>
            <a:off x="323850" y="1773238"/>
            <a:ext cx="8820150" cy="319087"/>
            <a:chOff x="0" y="0"/>
            <a:chExt cx="4656" cy="201"/>
          </a:xfrm>
        </p:grpSpPr>
        <p:sp>
          <p:nvSpPr>
            <p:cNvPr id="155654" name="圆角矩形 262148"/>
            <p:cNvSpPr>
              <a:spLocks noChangeArrowheads="1"/>
            </p:cNvSpPr>
            <p:nvPr/>
          </p:nvSpPr>
          <p:spPr bwMode="auto">
            <a:xfrm>
              <a:off x="240" y="0"/>
              <a:ext cx="4416" cy="200"/>
            </a:xfrm>
            <a:prstGeom prst="roundRect">
              <a:avLst>
                <a:gd name="adj" fmla="val 0"/>
              </a:avLst>
            </a:prstGeom>
            <a:solidFill>
              <a:schemeClr val="hlink"/>
            </a:solidFill>
            <a:ln w="9525">
              <a:noFill/>
              <a:round/>
            </a:ln>
          </p:spPr>
          <p:txBody>
            <a:bodyPr/>
            <a:lstStyle/>
            <a:p>
              <a:pPr>
                <a:buFont typeface="Arial" panose="020B0604020202020204" pitchFamily="34" charset="0"/>
                <a:buNone/>
              </a:pPr>
              <a:endParaRPr lang="zh-CN" altLang="en-US" sz="2800"/>
            </a:p>
          </p:txBody>
        </p:sp>
        <p:sp>
          <p:nvSpPr>
            <p:cNvPr id="155655" name="流程图: 延期 262149"/>
            <p:cNvSpPr>
              <a:spLocks noChangeArrowheads="1"/>
            </p:cNvSpPr>
            <p:nvPr/>
          </p:nvSpPr>
          <p:spPr bwMode="auto">
            <a:xfrm flipH="1">
              <a:off x="0" y="0"/>
              <a:ext cx="248" cy="201"/>
            </a:xfrm>
            <a:prstGeom prst="flowChartDelay">
              <a:avLst/>
            </a:prstGeom>
            <a:solidFill>
              <a:schemeClr val="hlink"/>
            </a:solidFill>
            <a:ln w="9525">
              <a:noFill/>
              <a:miter lim="800000"/>
            </a:ln>
          </p:spPr>
          <p:txBody>
            <a:bodyPr/>
            <a:lstStyle/>
            <a:p>
              <a:pPr>
                <a:buFont typeface="Arial" panose="020B0604020202020204" pitchFamily="34" charset="0"/>
                <a:buNone/>
              </a:pPr>
              <a:endParaRPr lang="zh-CN" altLang="en-US" sz="2800"/>
            </a:p>
          </p:txBody>
        </p:sp>
      </p:grpSp>
      <p:pic>
        <p:nvPicPr>
          <p:cNvPr id="155652" name="图片 262150" descr="校徽 正式2"/>
          <p:cNvPicPr>
            <a:picLocks noChangeAspect="1"/>
          </p:cNvPicPr>
          <p:nvPr/>
        </p:nvPicPr>
        <p:blipFill>
          <a:blip r:embed="rId3"/>
          <a:srcRect/>
          <a:stretch>
            <a:fillRect/>
          </a:stretch>
        </p:blipFill>
        <p:spPr bwMode="auto">
          <a:xfrm>
            <a:off x="250825" y="188913"/>
            <a:ext cx="1223963" cy="1223962"/>
          </a:xfrm>
          <a:prstGeom prst="rect">
            <a:avLst/>
          </a:prstGeom>
          <a:noFill/>
          <a:ln w="9525">
            <a:noFill/>
            <a:miter lim="800000"/>
            <a:headEnd/>
            <a:tailEnd/>
          </a:ln>
        </p:spPr>
      </p:pic>
      <p:sp>
        <p:nvSpPr>
          <p:cNvPr id="155653" name="日期占位符 1"/>
          <p:cNvSpPr>
            <a:spLocks noGrp="1"/>
          </p:cNvSpPr>
          <p:nvPr>
            <p:ph type="dt" sz="quarter" idx="10"/>
          </p:nvPr>
        </p:nvSpPr>
        <p:spPr bwMode="auto">
          <a:noFill/>
          <a:ln>
            <a:miter lim="800000"/>
          </a:ln>
        </p:spPr>
        <p:txBody>
          <a:bodyPr vert="horz" numCol="1" anchorCtr="0" compatLnSpc="1"/>
          <a:lstStyle/>
          <a:p>
            <a:pPr>
              <a:buFont typeface="Arial" panose="020B0604020202020204" pitchFamily="34" charset="0"/>
              <a:buNone/>
            </a:pPr>
            <a:fld id="{8EE66DBA-BC1B-471F-9564-4DA9070DF910}" type="datetime1">
              <a:rPr lang="zh-CN" altLang="en-US" smtClean="0">
                <a:latin typeface="Arial" panose="020B0604020202020204" pitchFamily="34" charset="0"/>
                <a:ea typeface="宋体" panose="02010600030101010101" pitchFamily="2" charset="-122"/>
              </a:rPr>
              <a:t>2020/7/9</a:t>
            </a:fld>
            <a:endParaRPr lang="en-US" altLang="zh-CN" smtClean="0">
              <a:latin typeface="Arial" panose="020B0604020202020204" pitchFamily="34" charset="0"/>
              <a:ea typeface="宋体" panose="02010600030101010101" pitchFamily="2" charset="-122"/>
            </a:endParaRPr>
          </a:p>
        </p:txBody>
      </p:sp>
    </p:spTree>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文本框 264193"/>
          <p:cNvSpPr txBox="1">
            <a:spLocks noChangeArrowheads="1"/>
          </p:cNvSpPr>
          <p:nvPr/>
        </p:nvSpPr>
        <p:spPr bwMode="auto">
          <a:xfrm>
            <a:off x="611188" y="2276475"/>
            <a:ext cx="7921625" cy="2524125"/>
          </a:xfrm>
          <a:prstGeom prst="rect">
            <a:avLst/>
          </a:prstGeom>
          <a:noFill/>
          <a:ln w="38100">
            <a:solidFill>
              <a:srgbClr val="008000"/>
            </a:solidFill>
            <a:miter lim="800000"/>
          </a:ln>
        </p:spPr>
        <p:txBody>
          <a:bodyPr>
            <a:spAutoFit/>
          </a:bodyPr>
          <a:lstStyle/>
          <a:p>
            <a:pPr>
              <a:lnSpc>
                <a:spcPct val="140000"/>
              </a:lnSpc>
              <a:spcBef>
                <a:spcPct val="35000"/>
              </a:spcBef>
              <a:buFont typeface="Arial" panose="020B0604020202020204" pitchFamily="34" charset="0"/>
              <a:buBlip>
                <a:blip r:embed="rId2"/>
              </a:buBlip>
            </a:pPr>
            <a:r>
              <a:rPr lang="zh-CN" altLang="en-US" sz="2800">
                <a:solidFill>
                  <a:schemeClr val="hlink"/>
                </a:solidFill>
                <a:latin typeface="宋体" panose="02010600030101010101" pitchFamily="2" charset="-122"/>
              </a:rPr>
              <a:t>随着政府对动物源性食品安全问题的极大关注以及民众对食品安全重要性认识的不断提高，中兽医药必将在畜禽绿色健康养殖中发挥出更大的作用。 </a:t>
            </a:r>
          </a:p>
        </p:txBody>
      </p:sp>
      <p:sp>
        <p:nvSpPr>
          <p:cNvPr id="156674" name="矩形 264194"/>
          <p:cNvSpPr>
            <a:spLocks noChangeArrowheads="1"/>
          </p:cNvSpPr>
          <p:nvPr/>
        </p:nvSpPr>
        <p:spPr bwMode="auto">
          <a:xfrm>
            <a:off x="827088" y="908050"/>
            <a:ext cx="8054975" cy="785813"/>
          </a:xfrm>
          <a:prstGeom prst="rect">
            <a:avLst/>
          </a:prstGeom>
          <a:solidFill>
            <a:srgbClr val="FFFFFF"/>
          </a:solidFill>
          <a:ln w="9525">
            <a:noFill/>
            <a:miter lim="800000"/>
          </a:ln>
        </p:spPr>
        <p:txBody>
          <a:bodyPr/>
          <a:lstStyle/>
          <a:p>
            <a:pPr algn="ctr">
              <a:lnSpc>
                <a:spcPct val="85000"/>
              </a:lnSpc>
              <a:buFont typeface="Arial" panose="020B0604020202020204" pitchFamily="34" charset="0"/>
              <a:buNone/>
            </a:pPr>
            <a:r>
              <a:rPr lang="zh-CN" altLang="en-US" sz="6000">
                <a:solidFill>
                  <a:srgbClr val="FF3300"/>
                </a:solidFill>
                <a:latin typeface="Arial Narrow" panose="020B0606020202030204" pitchFamily="34" charset="0"/>
              </a:rPr>
              <a:t>结  语</a:t>
            </a:r>
          </a:p>
        </p:txBody>
      </p:sp>
      <p:grpSp>
        <p:nvGrpSpPr>
          <p:cNvPr id="156675" name="组合 264195"/>
          <p:cNvGrpSpPr/>
          <p:nvPr/>
        </p:nvGrpSpPr>
        <p:grpSpPr bwMode="auto">
          <a:xfrm>
            <a:off x="323850" y="1773238"/>
            <a:ext cx="8820150" cy="319087"/>
            <a:chOff x="0" y="0"/>
            <a:chExt cx="4656" cy="201"/>
          </a:xfrm>
        </p:grpSpPr>
        <p:sp>
          <p:nvSpPr>
            <p:cNvPr id="156678" name="圆角矩形 264196"/>
            <p:cNvSpPr>
              <a:spLocks noChangeArrowheads="1"/>
            </p:cNvSpPr>
            <p:nvPr/>
          </p:nvSpPr>
          <p:spPr bwMode="auto">
            <a:xfrm>
              <a:off x="240" y="0"/>
              <a:ext cx="4416" cy="200"/>
            </a:xfrm>
            <a:prstGeom prst="roundRect">
              <a:avLst>
                <a:gd name="adj" fmla="val 0"/>
              </a:avLst>
            </a:prstGeom>
            <a:solidFill>
              <a:schemeClr val="hlink"/>
            </a:solidFill>
            <a:ln w="9525">
              <a:noFill/>
              <a:round/>
            </a:ln>
          </p:spPr>
          <p:txBody>
            <a:bodyPr/>
            <a:lstStyle/>
            <a:p>
              <a:pPr>
                <a:buFont typeface="Arial" panose="020B0604020202020204" pitchFamily="34" charset="0"/>
                <a:buNone/>
              </a:pPr>
              <a:endParaRPr lang="zh-CN" altLang="en-US" sz="2800"/>
            </a:p>
          </p:txBody>
        </p:sp>
        <p:sp>
          <p:nvSpPr>
            <p:cNvPr id="156679" name="流程图: 延期 264197"/>
            <p:cNvSpPr>
              <a:spLocks noChangeArrowheads="1"/>
            </p:cNvSpPr>
            <p:nvPr/>
          </p:nvSpPr>
          <p:spPr bwMode="auto">
            <a:xfrm flipH="1">
              <a:off x="0" y="0"/>
              <a:ext cx="248" cy="201"/>
            </a:xfrm>
            <a:prstGeom prst="flowChartDelay">
              <a:avLst/>
            </a:prstGeom>
            <a:solidFill>
              <a:schemeClr val="hlink"/>
            </a:solidFill>
            <a:ln w="9525">
              <a:noFill/>
              <a:miter lim="800000"/>
            </a:ln>
          </p:spPr>
          <p:txBody>
            <a:bodyPr/>
            <a:lstStyle/>
            <a:p>
              <a:pPr>
                <a:buFont typeface="Arial" panose="020B0604020202020204" pitchFamily="34" charset="0"/>
                <a:buNone/>
              </a:pPr>
              <a:endParaRPr lang="zh-CN" altLang="en-US" sz="2800"/>
            </a:p>
          </p:txBody>
        </p:sp>
      </p:grpSp>
      <p:pic>
        <p:nvPicPr>
          <p:cNvPr id="156676" name="图片 264198" descr="校徽 正式2"/>
          <p:cNvPicPr>
            <a:picLocks noChangeAspect="1"/>
          </p:cNvPicPr>
          <p:nvPr/>
        </p:nvPicPr>
        <p:blipFill>
          <a:blip r:embed="rId3"/>
          <a:srcRect/>
          <a:stretch>
            <a:fillRect/>
          </a:stretch>
        </p:blipFill>
        <p:spPr bwMode="auto">
          <a:xfrm>
            <a:off x="250825" y="188913"/>
            <a:ext cx="1223963" cy="1223962"/>
          </a:xfrm>
          <a:prstGeom prst="rect">
            <a:avLst/>
          </a:prstGeom>
          <a:noFill/>
          <a:ln w="9525">
            <a:noFill/>
            <a:miter lim="800000"/>
            <a:headEnd/>
            <a:tailEnd/>
          </a:ln>
        </p:spPr>
      </p:pic>
      <p:sp>
        <p:nvSpPr>
          <p:cNvPr id="156677" name="日期占位符 1"/>
          <p:cNvSpPr>
            <a:spLocks noGrp="1"/>
          </p:cNvSpPr>
          <p:nvPr>
            <p:ph type="dt" sz="quarter" idx="10"/>
          </p:nvPr>
        </p:nvSpPr>
        <p:spPr bwMode="auto">
          <a:noFill/>
          <a:ln>
            <a:miter lim="800000"/>
          </a:ln>
        </p:spPr>
        <p:txBody>
          <a:bodyPr vert="horz" numCol="1" anchorCtr="0" compatLnSpc="1"/>
          <a:lstStyle/>
          <a:p>
            <a:pPr>
              <a:buFont typeface="Arial" panose="020B0604020202020204" pitchFamily="34" charset="0"/>
              <a:buNone/>
            </a:pPr>
            <a:fld id="{2C3DC58D-BA51-47C2-8E79-68E429EF6A44}" type="datetime1">
              <a:rPr lang="zh-CN" altLang="en-US" smtClean="0">
                <a:latin typeface="Arial" panose="020B0604020202020204" pitchFamily="34" charset="0"/>
                <a:ea typeface="宋体" panose="02010600030101010101" pitchFamily="2" charset="-122"/>
              </a:rPr>
              <a:t>2020/7/9</a:t>
            </a:fld>
            <a:endParaRPr lang="en-US" altLang="zh-CN" smtClean="0">
              <a:latin typeface="Arial" panose="020B0604020202020204" pitchFamily="34" charset="0"/>
              <a:ea typeface="宋体" panose="02010600030101010101" pitchFamily="2" charset="-122"/>
            </a:endParaRPr>
          </a:p>
        </p:txBody>
      </p:sp>
    </p:spTree>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矩形 214017"/>
          <p:cNvSpPr>
            <a:spLocks noChangeArrowheads="1"/>
          </p:cNvSpPr>
          <p:nvPr/>
        </p:nvSpPr>
        <p:spPr bwMode="auto">
          <a:xfrm>
            <a:off x="1331913" y="333375"/>
            <a:ext cx="6840537" cy="1008063"/>
          </a:xfrm>
          <a:prstGeom prst="rect">
            <a:avLst/>
          </a:prstGeom>
          <a:noFill/>
          <a:ln w="9525">
            <a:noFill/>
            <a:miter lim="800000"/>
          </a:ln>
        </p:spPr>
        <p:txBody>
          <a:bodyPr wrap="none" anchor="ctr"/>
          <a:lstStyle/>
          <a:p>
            <a:pPr algn="ctr" eaLnBrk="0" hangingPunct="0">
              <a:buFont typeface="Arial" panose="020B0604020202020204" pitchFamily="34" charset="0"/>
              <a:buNone/>
            </a:pPr>
            <a:r>
              <a:rPr lang="zh-CN" altLang="en-US" sz="4800">
                <a:solidFill>
                  <a:srgbClr val="FF0000"/>
                </a:solidFill>
                <a:ea typeface="黑体" panose="02010609060101010101" pitchFamily="49" charset="-122"/>
              </a:rPr>
              <a:t>谢谢各位！</a:t>
            </a:r>
          </a:p>
        </p:txBody>
      </p:sp>
      <p:pic>
        <p:nvPicPr>
          <p:cNvPr id="157698" name="图片 214018" descr="66"/>
          <p:cNvPicPr>
            <a:picLocks noChangeAspect="1"/>
          </p:cNvPicPr>
          <p:nvPr/>
        </p:nvPicPr>
        <p:blipFill>
          <a:blip r:embed="rId2"/>
          <a:srcRect/>
          <a:stretch>
            <a:fillRect/>
          </a:stretch>
        </p:blipFill>
        <p:spPr bwMode="auto">
          <a:xfrm>
            <a:off x="684213" y="2349500"/>
            <a:ext cx="2743200" cy="2159000"/>
          </a:xfrm>
          <a:prstGeom prst="rect">
            <a:avLst/>
          </a:prstGeom>
          <a:noFill/>
          <a:ln w="9525">
            <a:noFill/>
            <a:miter lim="800000"/>
            <a:headEnd/>
            <a:tailEnd/>
          </a:ln>
        </p:spPr>
      </p:pic>
      <p:pic>
        <p:nvPicPr>
          <p:cNvPr id="157699" name="图片 214019" descr="66"/>
          <p:cNvPicPr>
            <a:picLocks noChangeAspect="1"/>
          </p:cNvPicPr>
          <p:nvPr/>
        </p:nvPicPr>
        <p:blipFill>
          <a:blip r:embed="rId2"/>
          <a:srcRect/>
          <a:stretch>
            <a:fillRect/>
          </a:stretch>
        </p:blipFill>
        <p:spPr bwMode="auto">
          <a:xfrm>
            <a:off x="3429000" y="4699000"/>
            <a:ext cx="2743200" cy="2159000"/>
          </a:xfrm>
          <a:prstGeom prst="rect">
            <a:avLst/>
          </a:prstGeom>
          <a:noFill/>
          <a:ln w="9525">
            <a:noFill/>
            <a:miter lim="800000"/>
            <a:headEnd/>
            <a:tailEnd/>
          </a:ln>
        </p:spPr>
      </p:pic>
      <p:pic>
        <p:nvPicPr>
          <p:cNvPr id="157700" name="图片 214020" descr="66"/>
          <p:cNvPicPr>
            <a:picLocks noChangeAspect="1"/>
          </p:cNvPicPr>
          <p:nvPr/>
        </p:nvPicPr>
        <p:blipFill>
          <a:blip r:embed="rId2"/>
          <a:srcRect/>
          <a:stretch>
            <a:fillRect/>
          </a:stretch>
        </p:blipFill>
        <p:spPr bwMode="auto">
          <a:xfrm>
            <a:off x="6400800" y="2276475"/>
            <a:ext cx="2743200" cy="2159000"/>
          </a:xfrm>
          <a:prstGeom prst="rect">
            <a:avLst/>
          </a:prstGeom>
          <a:noFill/>
          <a:ln w="9525">
            <a:noFill/>
            <a:miter lim="800000"/>
            <a:headEnd/>
            <a:tailEnd/>
          </a:ln>
        </p:spPr>
      </p:pic>
      <p:pic>
        <p:nvPicPr>
          <p:cNvPr id="157701" name="图片 214021" descr="0"/>
          <p:cNvPicPr>
            <a:picLocks noChangeAspect="1"/>
          </p:cNvPicPr>
          <p:nvPr/>
        </p:nvPicPr>
        <p:blipFill>
          <a:blip r:embed="rId3"/>
          <a:srcRect/>
          <a:stretch>
            <a:fillRect/>
          </a:stretch>
        </p:blipFill>
        <p:spPr bwMode="auto">
          <a:xfrm>
            <a:off x="1371600" y="4876800"/>
            <a:ext cx="1714500" cy="1793875"/>
          </a:xfrm>
          <a:prstGeom prst="rect">
            <a:avLst/>
          </a:prstGeom>
          <a:noFill/>
          <a:ln w="9525">
            <a:noFill/>
            <a:miter lim="800000"/>
            <a:headEnd/>
            <a:tailEnd/>
          </a:ln>
        </p:spPr>
      </p:pic>
      <p:pic>
        <p:nvPicPr>
          <p:cNvPr id="157702" name="图片 214022" descr="0"/>
          <p:cNvPicPr>
            <a:picLocks noChangeAspect="1"/>
          </p:cNvPicPr>
          <p:nvPr/>
        </p:nvPicPr>
        <p:blipFill>
          <a:blip r:embed="rId3"/>
          <a:srcRect/>
          <a:stretch>
            <a:fillRect/>
          </a:stretch>
        </p:blipFill>
        <p:spPr bwMode="auto">
          <a:xfrm>
            <a:off x="6934200" y="4876800"/>
            <a:ext cx="1714500" cy="1793875"/>
          </a:xfrm>
          <a:prstGeom prst="rect">
            <a:avLst/>
          </a:prstGeom>
          <a:noFill/>
          <a:ln w="9525">
            <a:noFill/>
            <a:miter lim="800000"/>
            <a:headEnd/>
            <a:tailEnd/>
          </a:ln>
        </p:spPr>
      </p:pic>
      <p:pic>
        <p:nvPicPr>
          <p:cNvPr id="157703" name="图片 214023" descr="66"/>
          <p:cNvPicPr>
            <a:picLocks noChangeAspect="1"/>
          </p:cNvPicPr>
          <p:nvPr/>
        </p:nvPicPr>
        <p:blipFill>
          <a:blip r:embed="rId2"/>
          <a:srcRect/>
          <a:stretch>
            <a:fillRect/>
          </a:stretch>
        </p:blipFill>
        <p:spPr bwMode="auto">
          <a:xfrm>
            <a:off x="3563938" y="2276475"/>
            <a:ext cx="2743200" cy="2159000"/>
          </a:xfrm>
          <a:prstGeom prst="rect">
            <a:avLst/>
          </a:prstGeom>
          <a:noFill/>
          <a:ln w="9525">
            <a:noFill/>
            <a:miter lim="800000"/>
            <a:headEnd/>
            <a:tailEnd/>
          </a:ln>
        </p:spPr>
      </p:pic>
      <p:pic>
        <p:nvPicPr>
          <p:cNvPr id="157704" name="图片 214024" descr="校徽 正式2"/>
          <p:cNvPicPr>
            <a:picLocks noChangeAspect="1"/>
          </p:cNvPicPr>
          <p:nvPr/>
        </p:nvPicPr>
        <p:blipFill>
          <a:blip r:embed="rId4"/>
          <a:srcRect/>
          <a:stretch>
            <a:fillRect/>
          </a:stretch>
        </p:blipFill>
        <p:spPr bwMode="auto">
          <a:xfrm>
            <a:off x="179388" y="188913"/>
            <a:ext cx="1079500" cy="1079500"/>
          </a:xfrm>
          <a:prstGeom prst="rect">
            <a:avLst/>
          </a:prstGeom>
          <a:noFill/>
          <a:ln w="9525">
            <a:noFill/>
            <a:miter lim="800000"/>
            <a:headEnd/>
            <a:tailEnd/>
          </a:ln>
        </p:spPr>
      </p:pic>
      <p:sp>
        <p:nvSpPr>
          <p:cNvPr id="157705" name="直接连接符 214025"/>
          <p:cNvSpPr>
            <a:spLocks noChangeShapeType="1"/>
          </p:cNvSpPr>
          <p:nvPr/>
        </p:nvSpPr>
        <p:spPr bwMode="auto">
          <a:xfrm>
            <a:off x="900113" y="1557338"/>
            <a:ext cx="7416800" cy="0"/>
          </a:xfrm>
          <a:prstGeom prst="line">
            <a:avLst/>
          </a:prstGeom>
          <a:noFill/>
          <a:ln w="95250" cmpd="thinThick">
            <a:solidFill>
              <a:srgbClr val="000080"/>
            </a:solidFill>
            <a:round/>
          </a:ln>
        </p:spPr>
        <p:txBody>
          <a:bodyPr/>
          <a:lstStyle/>
          <a:p>
            <a:endParaRPr lang="zh-CN" altLang="en-US"/>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ext Box 3"/>
          <p:cNvSpPr txBox="1">
            <a:spLocks noChangeArrowheads="1"/>
          </p:cNvSpPr>
          <p:nvPr/>
        </p:nvSpPr>
        <p:spPr bwMode="auto">
          <a:xfrm>
            <a:off x="900113" y="2205038"/>
            <a:ext cx="8066087" cy="1870075"/>
          </a:xfrm>
          <a:prstGeom prst="rect">
            <a:avLst/>
          </a:prstGeom>
          <a:noFill/>
          <a:ln w="9525">
            <a:noFill/>
            <a:miter lim="800000"/>
          </a:ln>
        </p:spPr>
        <p:txBody>
          <a:bodyPr>
            <a:spAutoFit/>
          </a:bodyPr>
          <a:lstStyle/>
          <a:p>
            <a:pPr>
              <a:lnSpc>
                <a:spcPct val="120000"/>
              </a:lnSpc>
              <a:spcBef>
                <a:spcPct val="20000"/>
              </a:spcBef>
              <a:buFont typeface="Arial" panose="020B0604020202020204" pitchFamily="34" charset="0"/>
              <a:buBlip>
                <a:blip r:embed="rId2"/>
              </a:buBlip>
            </a:pPr>
            <a:r>
              <a:rPr lang="zh-CN" altLang="en-US" sz="3200">
                <a:solidFill>
                  <a:schemeClr val="hlink"/>
                </a:solidFill>
                <a:latin typeface="Times New Roman" panose="02020603050405020304" pitchFamily="18" charset="0"/>
              </a:rPr>
              <a:t>何为病？</a:t>
            </a:r>
          </a:p>
          <a:p>
            <a:pPr>
              <a:lnSpc>
                <a:spcPct val="120000"/>
              </a:lnSpc>
              <a:spcBef>
                <a:spcPct val="20000"/>
              </a:spcBef>
              <a:buFont typeface="Arial" panose="020B0604020202020204" pitchFamily="34" charset="0"/>
              <a:buBlip>
                <a:blip r:embed="rId2"/>
              </a:buBlip>
            </a:pPr>
            <a:r>
              <a:rPr lang="zh-CN" altLang="en-US" sz="2800">
                <a:solidFill>
                  <a:srgbClr val="008000"/>
                </a:solidFill>
                <a:latin typeface="Times New Roman" panose="02020603050405020304" pitchFamily="18" charset="0"/>
              </a:rPr>
              <a:t>病是一种状态，就是机体处于</a:t>
            </a:r>
            <a:r>
              <a:rPr lang="zh-CN" altLang="en-US" sz="3200">
                <a:solidFill>
                  <a:srgbClr val="FF0000"/>
                </a:solidFill>
                <a:latin typeface="Times New Roman" panose="02020603050405020304" pitchFamily="18" charset="0"/>
              </a:rPr>
              <a:t>不平衡</a:t>
            </a:r>
            <a:r>
              <a:rPr lang="zh-CN" altLang="en-US" sz="2800">
                <a:solidFill>
                  <a:srgbClr val="008000"/>
                </a:solidFill>
                <a:latin typeface="Times New Roman" panose="02020603050405020304" pitchFamily="18" charset="0"/>
              </a:rPr>
              <a:t>的一种状态，故有</a:t>
            </a:r>
            <a:r>
              <a:rPr lang="zh-CN" altLang="en-US" sz="2800">
                <a:solidFill>
                  <a:srgbClr val="FF3300"/>
                </a:solidFill>
                <a:latin typeface="Times New Roman" panose="02020603050405020304" pitchFamily="18" charset="0"/>
              </a:rPr>
              <a:t>“过与不及皆为病”</a:t>
            </a:r>
            <a:r>
              <a:rPr lang="zh-CN" altLang="en-US" sz="2800">
                <a:solidFill>
                  <a:srgbClr val="008000"/>
                </a:solidFill>
                <a:latin typeface="Times New Roman" panose="02020603050405020304" pitchFamily="18" charset="0"/>
              </a:rPr>
              <a:t>的说法。</a:t>
            </a:r>
          </a:p>
        </p:txBody>
      </p:sp>
      <p:sp>
        <p:nvSpPr>
          <p:cNvPr id="81928" name="Line 8"/>
          <p:cNvSpPr>
            <a:spLocks noChangeShapeType="1"/>
          </p:cNvSpPr>
          <p:nvPr/>
        </p:nvSpPr>
        <p:spPr bwMode="auto">
          <a:xfrm>
            <a:off x="2051050" y="4581525"/>
            <a:ext cx="5327650" cy="0"/>
          </a:xfrm>
          <a:prstGeom prst="line">
            <a:avLst/>
          </a:prstGeom>
          <a:noFill/>
          <a:ln w="38100">
            <a:solidFill>
              <a:srgbClr val="FF0000"/>
            </a:solidFill>
            <a:round/>
          </a:ln>
        </p:spPr>
        <p:txBody>
          <a:bodyPr wrap="none"/>
          <a:lstStyle/>
          <a:p>
            <a:endParaRPr lang="zh-CN" altLang="en-US"/>
          </a:p>
        </p:txBody>
      </p:sp>
      <p:sp>
        <p:nvSpPr>
          <p:cNvPr id="81929" name="Line 9"/>
          <p:cNvSpPr>
            <a:spLocks noChangeShapeType="1"/>
          </p:cNvSpPr>
          <p:nvPr/>
        </p:nvSpPr>
        <p:spPr bwMode="auto">
          <a:xfrm>
            <a:off x="2051050" y="5876925"/>
            <a:ext cx="5327650" cy="0"/>
          </a:xfrm>
          <a:prstGeom prst="line">
            <a:avLst/>
          </a:prstGeom>
          <a:noFill/>
          <a:ln w="38100">
            <a:solidFill>
              <a:srgbClr val="FF0000"/>
            </a:solidFill>
            <a:round/>
          </a:ln>
        </p:spPr>
        <p:txBody>
          <a:bodyPr wrap="none"/>
          <a:lstStyle/>
          <a:p>
            <a:endParaRPr lang="zh-CN" altLang="en-US"/>
          </a:p>
        </p:txBody>
      </p:sp>
      <p:sp>
        <p:nvSpPr>
          <p:cNvPr id="81930" name="Freeform 10"/>
          <p:cNvSpPr/>
          <p:nvPr/>
        </p:nvSpPr>
        <p:spPr bwMode="auto">
          <a:xfrm>
            <a:off x="2124075" y="4724400"/>
            <a:ext cx="5184775" cy="1152525"/>
          </a:xfrm>
          <a:custGeom>
            <a:avLst/>
            <a:gdLst>
              <a:gd name="T0" fmla="*/ 0 w 3266"/>
              <a:gd name="T1" fmla="*/ 1028819 h 559"/>
              <a:gd name="T2" fmla="*/ 576263 w 3266"/>
              <a:gd name="T3" fmla="*/ 0 h 559"/>
              <a:gd name="T4" fmla="*/ 1223963 w 3266"/>
              <a:gd name="T5" fmla="*/ 1028819 h 559"/>
              <a:gd name="T6" fmla="*/ 1800225 w 3266"/>
              <a:gd name="T7" fmla="*/ 0 h 559"/>
              <a:gd name="T8" fmla="*/ 2303463 w 3266"/>
              <a:gd name="T9" fmla="*/ 1028819 h 559"/>
              <a:gd name="T10" fmla="*/ 2808287 w 3266"/>
              <a:gd name="T11" fmla="*/ 0 h 559"/>
              <a:gd name="T12" fmla="*/ 3384551 w 3266"/>
              <a:gd name="T13" fmla="*/ 1028819 h 559"/>
              <a:gd name="T14" fmla="*/ 3959225 w 3266"/>
              <a:gd name="T15" fmla="*/ 92779 h 559"/>
              <a:gd name="T16" fmla="*/ 4608513 w 3266"/>
              <a:gd name="T17" fmla="*/ 841199 h 559"/>
              <a:gd name="T18" fmla="*/ 4679950 w 3266"/>
              <a:gd name="T19" fmla="*/ 1028819 h 559"/>
              <a:gd name="T20" fmla="*/ 5184775 w 3266"/>
              <a:gd name="T21" fmla="*/ 92779 h 5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66"/>
              <a:gd name="T34" fmla="*/ 0 h 559"/>
              <a:gd name="T35" fmla="*/ 3266 w 3266"/>
              <a:gd name="T36" fmla="*/ 559 h 5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66" h="559">
                <a:moveTo>
                  <a:pt x="0" y="499"/>
                </a:moveTo>
                <a:cubicBezTo>
                  <a:pt x="117" y="249"/>
                  <a:pt x="235" y="0"/>
                  <a:pt x="363" y="0"/>
                </a:cubicBezTo>
                <a:cubicBezTo>
                  <a:pt x="491" y="0"/>
                  <a:pt x="643" y="499"/>
                  <a:pt x="771" y="499"/>
                </a:cubicBezTo>
                <a:cubicBezTo>
                  <a:pt x="899" y="499"/>
                  <a:pt x="1021" y="0"/>
                  <a:pt x="1134" y="0"/>
                </a:cubicBezTo>
                <a:cubicBezTo>
                  <a:pt x="1247" y="0"/>
                  <a:pt x="1345" y="499"/>
                  <a:pt x="1451" y="499"/>
                </a:cubicBezTo>
                <a:cubicBezTo>
                  <a:pt x="1557" y="499"/>
                  <a:pt x="1656" y="0"/>
                  <a:pt x="1769" y="0"/>
                </a:cubicBezTo>
                <a:cubicBezTo>
                  <a:pt x="1882" y="0"/>
                  <a:pt x="2011" y="492"/>
                  <a:pt x="2132" y="499"/>
                </a:cubicBezTo>
                <a:cubicBezTo>
                  <a:pt x="2253" y="506"/>
                  <a:pt x="2366" y="60"/>
                  <a:pt x="2494" y="45"/>
                </a:cubicBezTo>
                <a:cubicBezTo>
                  <a:pt x="2622" y="30"/>
                  <a:pt x="2827" y="332"/>
                  <a:pt x="2903" y="408"/>
                </a:cubicBezTo>
                <a:cubicBezTo>
                  <a:pt x="2979" y="484"/>
                  <a:pt x="2888" y="559"/>
                  <a:pt x="2948" y="499"/>
                </a:cubicBezTo>
                <a:cubicBezTo>
                  <a:pt x="3008" y="439"/>
                  <a:pt x="3213" y="120"/>
                  <a:pt x="3266" y="45"/>
                </a:cubicBezTo>
              </a:path>
            </a:pathLst>
          </a:custGeom>
          <a:noFill/>
          <a:ln w="9525" cap="flat" cmpd="sng">
            <a:solidFill>
              <a:schemeClr val="hlink"/>
            </a:solidFill>
            <a:round/>
          </a:ln>
        </p:spPr>
        <p:txBody>
          <a:bodyPr wrap="none"/>
          <a:lstStyle/>
          <a:p>
            <a:endParaRPr lang="zh-CN" altLang="en-US"/>
          </a:p>
        </p:txBody>
      </p:sp>
      <p:sp>
        <p:nvSpPr>
          <p:cNvPr id="81936" name="Text Box 16"/>
          <p:cNvSpPr txBox="1">
            <a:spLocks noChangeArrowheads="1"/>
          </p:cNvSpPr>
          <p:nvPr/>
        </p:nvSpPr>
        <p:spPr bwMode="auto">
          <a:xfrm>
            <a:off x="7451725" y="4292600"/>
            <a:ext cx="936625" cy="539750"/>
          </a:xfrm>
          <a:prstGeom prst="rect">
            <a:avLst/>
          </a:prstGeom>
          <a:noFill/>
          <a:ln w="9525">
            <a:noFill/>
            <a:miter lim="800000"/>
          </a:ln>
        </p:spPr>
        <p:txBody>
          <a:bodyPr lIns="92075" tIns="46038" rIns="92075" bIns="46038">
            <a:spAutoFit/>
          </a:bodyPr>
          <a:lstStyle/>
          <a:p>
            <a:pPr>
              <a:lnSpc>
                <a:spcPct val="105000"/>
              </a:lnSpc>
              <a:spcBef>
                <a:spcPct val="50000"/>
              </a:spcBef>
              <a:buSzPct val="70000"/>
              <a:buFont typeface="Arial" panose="020B0604020202020204" pitchFamily="34" charset="0"/>
              <a:buNone/>
            </a:pPr>
            <a:r>
              <a:rPr lang="zh-CN" altLang="en-US" sz="2800">
                <a:solidFill>
                  <a:schemeClr val="hlink"/>
                </a:solidFill>
                <a:latin typeface="宋体" panose="02010600030101010101" pitchFamily="2" charset="-122"/>
              </a:rPr>
              <a:t>上限</a:t>
            </a:r>
          </a:p>
        </p:txBody>
      </p:sp>
      <p:sp>
        <p:nvSpPr>
          <p:cNvPr id="81937" name="Text Box 17"/>
          <p:cNvSpPr txBox="1">
            <a:spLocks noChangeArrowheads="1"/>
          </p:cNvSpPr>
          <p:nvPr/>
        </p:nvSpPr>
        <p:spPr bwMode="auto">
          <a:xfrm>
            <a:off x="7451725" y="5589588"/>
            <a:ext cx="936625" cy="539750"/>
          </a:xfrm>
          <a:prstGeom prst="rect">
            <a:avLst/>
          </a:prstGeom>
          <a:noFill/>
          <a:ln w="9525">
            <a:noFill/>
            <a:miter lim="800000"/>
          </a:ln>
        </p:spPr>
        <p:txBody>
          <a:bodyPr lIns="92075" tIns="46038" rIns="92075" bIns="46038">
            <a:spAutoFit/>
          </a:bodyPr>
          <a:lstStyle/>
          <a:p>
            <a:pPr>
              <a:lnSpc>
                <a:spcPct val="105000"/>
              </a:lnSpc>
              <a:spcBef>
                <a:spcPct val="50000"/>
              </a:spcBef>
              <a:buSzPct val="70000"/>
              <a:buFont typeface="Arial" panose="020B0604020202020204" pitchFamily="34" charset="0"/>
              <a:buNone/>
            </a:pPr>
            <a:r>
              <a:rPr lang="zh-CN" altLang="en-US" sz="2800">
                <a:solidFill>
                  <a:schemeClr val="hlink"/>
                </a:solidFill>
                <a:latin typeface="宋体" panose="02010600030101010101" pitchFamily="2" charset="-122"/>
              </a:rPr>
              <a:t>下限</a:t>
            </a:r>
          </a:p>
        </p:txBody>
      </p:sp>
      <p:sp>
        <p:nvSpPr>
          <p:cNvPr id="21511" name="Rectangle 18"/>
          <p:cNvSpPr>
            <a:spLocks noChangeArrowheads="1"/>
          </p:cNvSpPr>
          <p:nvPr/>
        </p:nvSpPr>
        <p:spPr bwMode="auto">
          <a:xfrm>
            <a:off x="539750" y="476250"/>
            <a:ext cx="8413750" cy="785813"/>
          </a:xfrm>
          <a:prstGeom prst="rect">
            <a:avLst/>
          </a:prstGeom>
          <a:solidFill>
            <a:srgbClr val="FFFFFF"/>
          </a:solidFill>
          <a:ln w="9525">
            <a:noFill/>
            <a:miter lim="800000"/>
          </a:ln>
        </p:spPr>
        <p:txBody>
          <a:bodyPr/>
          <a:lstStyle/>
          <a:p>
            <a:pPr algn="ctr">
              <a:lnSpc>
                <a:spcPct val="85000"/>
              </a:lnSpc>
            </a:pPr>
            <a:r>
              <a:rPr lang="zh-CN" altLang="en-US" sz="4400">
                <a:solidFill>
                  <a:srgbClr val="FF3300"/>
                </a:solidFill>
                <a:latin typeface="黑体" panose="02010609060101010101" pitchFamily="49" charset="-122"/>
                <a:ea typeface="黑体" panose="02010609060101010101" pitchFamily="49" charset="-122"/>
              </a:rPr>
              <a:t>一、中兽药的研发前景</a:t>
            </a:r>
          </a:p>
        </p:txBody>
      </p:sp>
      <p:sp>
        <p:nvSpPr>
          <p:cNvPr id="81942" name="Text Box 22"/>
          <p:cNvSpPr txBox="1">
            <a:spLocks noChangeArrowheads="1"/>
          </p:cNvSpPr>
          <p:nvPr/>
        </p:nvSpPr>
        <p:spPr bwMode="auto">
          <a:xfrm>
            <a:off x="539750" y="4868863"/>
            <a:ext cx="1152525" cy="668337"/>
          </a:xfrm>
          <a:prstGeom prst="rect">
            <a:avLst/>
          </a:prstGeom>
          <a:noFill/>
          <a:ln w="9525">
            <a:noFill/>
            <a:miter lim="800000"/>
          </a:ln>
        </p:spPr>
        <p:txBody>
          <a:bodyPr lIns="92075" tIns="46038" rIns="92075" bIns="46038">
            <a:spAutoFit/>
          </a:bodyPr>
          <a:lstStyle/>
          <a:p>
            <a:pPr>
              <a:lnSpc>
                <a:spcPct val="105000"/>
              </a:lnSpc>
              <a:spcBef>
                <a:spcPct val="50000"/>
              </a:spcBef>
              <a:buSzPct val="70000"/>
              <a:buFont typeface="Arial" panose="020B0604020202020204" pitchFamily="34" charset="0"/>
              <a:buNone/>
            </a:pPr>
            <a:r>
              <a:rPr lang="zh-CN" altLang="en-US">
                <a:solidFill>
                  <a:srgbClr val="FF0000"/>
                </a:solidFill>
                <a:latin typeface="宋体" panose="02010600030101010101" pitchFamily="2" charset="-122"/>
              </a:rPr>
              <a:t>平衡</a:t>
            </a:r>
          </a:p>
        </p:txBody>
      </p:sp>
      <p:sp>
        <p:nvSpPr>
          <p:cNvPr id="21513" name="直接连接符 149507"/>
          <p:cNvSpPr>
            <a:spLocks noChangeShapeType="1"/>
          </p:cNvSpPr>
          <p:nvPr/>
        </p:nvSpPr>
        <p:spPr bwMode="auto">
          <a:xfrm>
            <a:off x="900113" y="1557338"/>
            <a:ext cx="7416800" cy="0"/>
          </a:xfrm>
          <a:prstGeom prst="line">
            <a:avLst/>
          </a:prstGeom>
          <a:noFill/>
          <a:ln w="95250" cmpd="thinThick">
            <a:solidFill>
              <a:srgbClr val="000080"/>
            </a:solidFill>
            <a:round/>
          </a:ln>
        </p:spPr>
        <p:txBody>
          <a:bodyPr/>
          <a:lstStyle/>
          <a:p>
            <a:endParaRPr lang="zh-CN"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81928"/>
                                        </p:tgtEl>
                                        <p:attrNameLst>
                                          <p:attrName>style.visibility</p:attrName>
                                        </p:attrNameLst>
                                      </p:cBhvr>
                                      <p:to>
                                        <p:strVal val="visible"/>
                                      </p:to>
                                    </p:set>
                                    <p:anim calcmode="lin" valueType="num">
                                      <p:cBhvr additive="base">
                                        <p:cTn id="15" dur="500" fill="hold"/>
                                        <p:tgtEl>
                                          <p:spTgt spid="81928"/>
                                        </p:tgtEl>
                                        <p:attrNameLst>
                                          <p:attrName>ppt_x</p:attrName>
                                        </p:attrNameLst>
                                      </p:cBhvr>
                                      <p:tavLst>
                                        <p:tav tm="0">
                                          <p:val>
                                            <p:strVal val="0-#ppt_w/2"/>
                                          </p:val>
                                        </p:tav>
                                        <p:tav tm="100000">
                                          <p:val>
                                            <p:strVal val="#ppt_x"/>
                                          </p:val>
                                        </p:tav>
                                      </p:tavLst>
                                    </p:anim>
                                    <p:anim calcmode="lin" valueType="num">
                                      <p:cBhvr additive="base">
                                        <p:cTn id="16" dur="500" fill="hold"/>
                                        <p:tgtEl>
                                          <p:spTgt spid="8192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8193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1929"/>
                                        </p:tgtEl>
                                        <p:attrNameLst>
                                          <p:attrName>style.visibility</p:attrName>
                                        </p:attrNameLst>
                                      </p:cBhvr>
                                      <p:to>
                                        <p:strVal val="visible"/>
                                      </p:to>
                                    </p:set>
                                    <p:anim calcmode="lin" valueType="num">
                                      <p:cBhvr additive="base">
                                        <p:cTn id="24" dur="500" fill="hold"/>
                                        <p:tgtEl>
                                          <p:spTgt spid="81929"/>
                                        </p:tgtEl>
                                        <p:attrNameLst>
                                          <p:attrName>ppt_x</p:attrName>
                                        </p:attrNameLst>
                                      </p:cBhvr>
                                      <p:tavLst>
                                        <p:tav tm="0">
                                          <p:val>
                                            <p:strVal val="0-#ppt_w/2"/>
                                          </p:val>
                                        </p:tav>
                                        <p:tav tm="100000">
                                          <p:val>
                                            <p:strVal val="#ppt_x"/>
                                          </p:val>
                                        </p:tav>
                                      </p:tavLst>
                                    </p:anim>
                                    <p:anim calcmode="lin" valueType="num">
                                      <p:cBhvr additive="base">
                                        <p:cTn id="25" dur="500" fill="hold"/>
                                        <p:tgtEl>
                                          <p:spTgt spid="81929"/>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819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19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19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allAtOnce" autoUpdateAnimBg="0"/>
      <p:bldP spid="81928" grpId="0" animBg="1"/>
      <p:bldP spid="81929" grpId="0" animBg="1"/>
      <p:bldP spid="81930" grpId="0" animBg="1"/>
      <p:bldP spid="81936" grpId="0" autoUpdateAnimBg="0"/>
      <p:bldP spid="81937" grpId="0" autoUpdateAnimBg="0"/>
      <p:bldP spid="8194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Line 3"/>
          <p:cNvSpPr>
            <a:spLocks noChangeShapeType="1"/>
          </p:cNvSpPr>
          <p:nvPr/>
        </p:nvSpPr>
        <p:spPr bwMode="auto">
          <a:xfrm flipH="1" flipV="1">
            <a:off x="3924300" y="5805488"/>
            <a:ext cx="1905000" cy="76200"/>
          </a:xfrm>
          <a:prstGeom prst="line">
            <a:avLst/>
          </a:prstGeom>
          <a:noFill/>
          <a:ln w="101600">
            <a:solidFill>
              <a:srgbClr val="0000FF"/>
            </a:solidFill>
            <a:round/>
            <a:tailEnd type="stealth" w="med" len="lg"/>
          </a:ln>
        </p:spPr>
        <p:txBody>
          <a:bodyPr wrap="none" anchor="ctr"/>
          <a:lstStyle/>
          <a:p>
            <a:endParaRPr lang="zh-CN" altLang="en-US"/>
          </a:p>
        </p:txBody>
      </p:sp>
      <p:sp>
        <p:nvSpPr>
          <p:cNvPr id="22530" name="Line 4"/>
          <p:cNvSpPr>
            <a:spLocks noChangeShapeType="1"/>
          </p:cNvSpPr>
          <p:nvPr/>
        </p:nvSpPr>
        <p:spPr bwMode="auto">
          <a:xfrm flipH="1" flipV="1">
            <a:off x="3086100" y="4052888"/>
            <a:ext cx="685800" cy="1524000"/>
          </a:xfrm>
          <a:prstGeom prst="line">
            <a:avLst/>
          </a:prstGeom>
          <a:noFill/>
          <a:ln w="101600">
            <a:solidFill>
              <a:srgbClr val="0000FF"/>
            </a:solidFill>
            <a:round/>
            <a:tailEnd type="stealth" w="med" len="lg"/>
          </a:ln>
        </p:spPr>
        <p:txBody>
          <a:bodyPr wrap="none" anchor="ctr"/>
          <a:lstStyle/>
          <a:p>
            <a:endParaRPr lang="zh-CN" altLang="en-US"/>
          </a:p>
        </p:txBody>
      </p:sp>
      <p:sp>
        <p:nvSpPr>
          <p:cNvPr id="22531" name="Oval 5"/>
          <p:cNvSpPr>
            <a:spLocks noChangeArrowheads="1"/>
          </p:cNvSpPr>
          <p:nvPr/>
        </p:nvSpPr>
        <p:spPr bwMode="auto">
          <a:xfrm>
            <a:off x="2857500" y="5576888"/>
            <a:ext cx="1219200" cy="914400"/>
          </a:xfrm>
          <a:prstGeom prst="ellipse">
            <a:avLst/>
          </a:prstGeom>
          <a:solidFill>
            <a:schemeClr val="tx2"/>
          </a:solidFill>
          <a:ln w="9525">
            <a:solidFill>
              <a:schemeClr val="tx1"/>
            </a:solidFill>
            <a:round/>
          </a:ln>
        </p:spPr>
        <p:txBody>
          <a:bodyPr wrap="none" anchor="ctr"/>
          <a:lstStyle/>
          <a:p>
            <a:pPr algn="ctr"/>
            <a:r>
              <a:rPr kumimoji="1" lang="zh-CN" altLang="en-US" sz="3200">
                <a:solidFill>
                  <a:srgbClr val="0000FF"/>
                </a:solidFill>
                <a:latin typeface="Times New Roman" panose="02020603050405020304" pitchFamily="18" charset="0"/>
                <a:ea typeface="华文新魏"/>
                <a:cs typeface="华文新魏"/>
              </a:rPr>
              <a:t>肾水</a:t>
            </a:r>
            <a:endParaRPr kumimoji="1" lang="zh-CN" altLang="en-US" sz="3200" b="0">
              <a:solidFill>
                <a:srgbClr val="0000FF"/>
              </a:solidFill>
              <a:latin typeface="Times New Roman" panose="02020603050405020304" pitchFamily="18" charset="0"/>
              <a:ea typeface="华文新魏"/>
              <a:cs typeface="华文新魏"/>
            </a:endParaRPr>
          </a:p>
        </p:txBody>
      </p:sp>
      <p:sp>
        <p:nvSpPr>
          <p:cNvPr id="22532" name="Oval 6"/>
          <p:cNvSpPr>
            <a:spLocks noChangeArrowheads="1"/>
          </p:cNvSpPr>
          <p:nvPr/>
        </p:nvSpPr>
        <p:spPr bwMode="auto">
          <a:xfrm>
            <a:off x="2095500" y="3214688"/>
            <a:ext cx="990600" cy="914400"/>
          </a:xfrm>
          <a:prstGeom prst="ellipse">
            <a:avLst/>
          </a:prstGeom>
          <a:solidFill>
            <a:srgbClr val="008080"/>
          </a:solidFill>
          <a:ln w="9525">
            <a:solidFill>
              <a:schemeClr val="tx1"/>
            </a:solidFill>
            <a:round/>
          </a:ln>
        </p:spPr>
        <p:txBody>
          <a:bodyPr wrap="none" anchor="ctr"/>
          <a:lstStyle/>
          <a:p>
            <a:pPr algn="ctr"/>
            <a:r>
              <a:rPr kumimoji="1" lang="zh-CN" altLang="en-US" sz="3200">
                <a:latin typeface="Times New Roman" panose="02020603050405020304" pitchFamily="18" charset="0"/>
                <a:ea typeface="华文新魏"/>
                <a:cs typeface="华文新魏"/>
              </a:rPr>
              <a:t>肝木</a:t>
            </a:r>
          </a:p>
        </p:txBody>
      </p:sp>
      <p:sp>
        <p:nvSpPr>
          <p:cNvPr id="22533" name="Oval 7"/>
          <p:cNvSpPr>
            <a:spLocks noChangeArrowheads="1"/>
          </p:cNvSpPr>
          <p:nvPr/>
        </p:nvSpPr>
        <p:spPr bwMode="auto">
          <a:xfrm>
            <a:off x="4381500" y="1843088"/>
            <a:ext cx="990600" cy="838200"/>
          </a:xfrm>
          <a:prstGeom prst="ellipse">
            <a:avLst/>
          </a:prstGeom>
          <a:solidFill>
            <a:srgbClr val="FF0000"/>
          </a:solidFill>
          <a:ln w="9525">
            <a:solidFill>
              <a:srgbClr val="FF3300"/>
            </a:solidFill>
            <a:round/>
          </a:ln>
        </p:spPr>
        <p:txBody>
          <a:bodyPr wrap="none" anchor="ctr"/>
          <a:lstStyle/>
          <a:p>
            <a:pPr algn="ctr"/>
            <a:r>
              <a:rPr kumimoji="1" lang="zh-CN" altLang="en-US" sz="3200">
                <a:latin typeface="Times New Roman" panose="02020603050405020304" pitchFamily="18" charset="0"/>
                <a:ea typeface="华文新魏"/>
                <a:cs typeface="华文新魏"/>
              </a:rPr>
              <a:t>心火</a:t>
            </a:r>
          </a:p>
        </p:txBody>
      </p:sp>
      <p:sp>
        <p:nvSpPr>
          <p:cNvPr id="22534" name="Oval 8"/>
          <p:cNvSpPr>
            <a:spLocks noChangeArrowheads="1"/>
          </p:cNvSpPr>
          <p:nvPr/>
        </p:nvSpPr>
        <p:spPr bwMode="auto">
          <a:xfrm>
            <a:off x="6667500" y="3367088"/>
            <a:ext cx="1371600" cy="1143000"/>
          </a:xfrm>
          <a:prstGeom prst="ellipse">
            <a:avLst/>
          </a:prstGeom>
          <a:solidFill>
            <a:srgbClr val="FFFF00"/>
          </a:solidFill>
          <a:ln w="9525">
            <a:solidFill>
              <a:srgbClr val="FFFF00"/>
            </a:solidFill>
            <a:round/>
          </a:ln>
        </p:spPr>
        <p:txBody>
          <a:bodyPr wrap="none" anchor="ctr"/>
          <a:lstStyle/>
          <a:p>
            <a:pPr algn="ctr"/>
            <a:r>
              <a:rPr kumimoji="1" lang="zh-CN" altLang="en-US" sz="3200">
                <a:solidFill>
                  <a:srgbClr val="008000"/>
                </a:solidFill>
                <a:latin typeface="Times New Roman" panose="02020603050405020304" pitchFamily="18" charset="0"/>
                <a:ea typeface="华文新魏"/>
                <a:cs typeface="华文新魏"/>
              </a:rPr>
              <a:t>脾土</a:t>
            </a:r>
          </a:p>
        </p:txBody>
      </p:sp>
      <p:sp>
        <p:nvSpPr>
          <p:cNvPr id="22535" name="Oval 9"/>
          <p:cNvSpPr>
            <a:spLocks noChangeArrowheads="1"/>
          </p:cNvSpPr>
          <p:nvPr/>
        </p:nvSpPr>
        <p:spPr bwMode="auto">
          <a:xfrm>
            <a:off x="5676900" y="5576888"/>
            <a:ext cx="1371600" cy="914400"/>
          </a:xfrm>
          <a:prstGeom prst="ellipse">
            <a:avLst/>
          </a:prstGeom>
          <a:solidFill>
            <a:schemeClr val="bg1"/>
          </a:solidFill>
          <a:ln w="9525">
            <a:solidFill>
              <a:schemeClr val="tx1"/>
            </a:solidFill>
            <a:round/>
          </a:ln>
        </p:spPr>
        <p:txBody>
          <a:bodyPr wrap="none" anchor="ctr"/>
          <a:lstStyle/>
          <a:p>
            <a:pPr algn="ctr"/>
            <a:r>
              <a:rPr kumimoji="1" lang="zh-CN" altLang="en-US" sz="3200">
                <a:latin typeface="Times New Roman" panose="02020603050405020304" pitchFamily="18" charset="0"/>
                <a:ea typeface="华文新魏"/>
                <a:cs typeface="华文新魏"/>
              </a:rPr>
              <a:t>肺金</a:t>
            </a:r>
          </a:p>
        </p:txBody>
      </p:sp>
      <p:sp>
        <p:nvSpPr>
          <p:cNvPr id="22536" name="Line 10"/>
          <p:cNvSpPr>
            <a:spLocks noChangeShapeType="1"/>
          </p:cNvSpPr>
          <p:nvPr/>
        </p:nvSpPr>
        <p:spPr bwMode="auto">
          <a:xfrm flipH="1">
            <a:off x="3924300" y="3824288"/>
            <a:ext cx="2743200" cy="1600200"/>
          </a:xfrm>
          <a:prstGeom prst="line">
            <a:avLst/>
          </a:prstGeom>
          <a:noFill/>
          <a:ln w="101600">
            <a:solidFill>
              <a:srgbClr val="FF0000"/>
            </a:solidFill>
            <a:round/>
            <a:tailEnd type="stealth" w="med" len="lg"/>
          </a:ln>
        </p:spPr>
        <p:txBody>
          <a:bodyPr wrap="none" anchor="ctr"/>
          <a:lstStyle/>
          <a:p>
            <a:endParaRPr lang="zh-CN" altLang="en-US"/>
          </a:p>
        </p:txBody>
      </p:sp>
      <p:sp>
        <p:nvSpPr>
          <p:cNvPr id="22537" name="Line 11"/>
          <p:cNvSpPr>
            <a:spLocks noChangeShapeType="1"/>
          </p:cNvSpPr>
          <p:nvPr/>
        </p:nvSpPr>
        <p:spPr bwMode="auto">
          <a:xfrm>
            <a:off x="5067300" y="2605088"/>
            <a:ext cx="990600" cy="2819400"/>
          </a:xfrm>
          <a:prstGeom prst="line">
            <a:avLst/>
          </a:prstGeom>
          <a:noFill/>
          <a:ln w="101600">
            <a:solidFill>
              <a:srgbClr val="FF0000"/>
            </a:solidFill>
            <a:round/>
            <a:tailEnd type="stealth" w="med" len="lg"/>
          </a:ln>
        </p:spPr>
        <p:txBody>
          <a:bodyPr wrap="none" anchor="ctr"/>
          <a:lstStyle/>
          <a:p>
            <a:endParaRPr lang="zh-CN" altLang="en-US"/>
          </a:p>
        </p:txBody>
      </p:sp>
      <p:sp>
        <p:nvSpPr>
          <p:cNvPr id="22538" name="Line 12"/>
          <p:cNvSpPr>
            <a:spLocks noChangeShapeType="1"/>
          </p:cNvSpPr>
          <p:nvPr/>
        </p:nvSpPr>
        <p:spPr bwMode="auto">
          <a:xfrm flipH="1" flipV="1">
            <a:off x="3238500" y="3748088"/>
            <a:ext cx="2667000" cy="1752600"/>
          </a:xfrm>
          <a:prstGeom prst="line">
            <a:avLst/>
          </a:prstGeom>
          <a:noFill/>
          <a:ln w="101600">
            <a:solidFill>
              <a:srgbClr val="FF0000"/>
            </a:solidFill>
            <a:round/>
            <a:tailEnd type="stealth" w="med" len="lg"/>
          </a:ln>
        </p:spPr>
        <p:txBody>
          <a:bodyPr wrap="none" anchor="ctr"/>
          <a:lstStyle/>
          <a:p>
            <a:endParaRPr lang="zh-CN" altLang="en-US"/>
          </a:p>
        </p:txBody>
      </p:sp>
      <p:sp>
        <p:nvSpPr>
          <p:cNvPr id="22539" name="Line 13"/>
          <p:cNvSpPr>
            <a:spLocks noChangeShapeType="1"/>
          </p:cNvSpPr>
          <p:nvPr/>
        </p:nvSpPr>
        <p:spPr bwMode="auto">
          <a:xfrm flipV="1">
            <a:off x="3009900" y="2376488"/>
            <a:ext cx="1371600" cy="1066800"/>
          </a:xfrm>
          <a:prstGeom prst="line">
            <a:avLst/>
          </a:prstGeom>
          <a:noFill/>
          <a:ln w="101600">
            <a:solidFill>
              <a:srgbClr val="0000FF"/>
            </a:solidFill>
            <a:round/>
            <a:tailEnd type="stealth" w="med" len="lg"/>
          </a:ln>
        </p:spPr>
        <p:txBody>
          <a:bodyPr wrap="none" anchor="ctr"/>
          <a:lstStyle/>
          <a:p>
            <a:endParaRPr lang="zh-CN" altLang="en-US"/>
          </a:p>
        </p:txBody>
      </p:sp>
      <p:sp>
        <p:nvSpPr>
          <p:cNvPr id="22540" name="Line 14"/>
          <p:cNvSpPr>
            <a:spLocks noChangeShapeType="1"/>
          </p:cNvSpPr>
          <p:nvPr/>
        </p:nvSpPr>
        <p:spPr bwMode="auto">
          <a:xfrm flipH="1">
            <a:off x="6515100" y="4586288"/>
            <a:ext cx="533400" cy="990600"/>
          </a:xfrm>
          <a:prstGeom prst="line">
            <a:avLst/>
          </a:prstGeom>
          <a:noFill/>
          <a:ln w="101600">
            <a:solidFill>
              <a:srgbClr val="0000FF"/>
            </a:solidFill>
            <a:round/>
            <a:tailEnd type="stealth" w="med" len="lg"/>
          </a:ln>
        </p:spPr>
        <p:txBody>
          <a:bodyPr wrap="none" anchor="ctr"/>
          <a:lstStyle/>
          <a:p>
            <a:endParaRPr lang="zh-CN" altLang="en-US"/>
          </a:p>
        </p:txBody>
      </p:sp>
      <p:sp>
        <p:nvSpPr>
          <p:cNvPr id="22541" name="Line 15"/>
          <p:cNvSpPr>
            <a:spLocks noChangeShapeType="1"/>
          </p:cNvSpPr>
          <p:nvPr/>
        </p:nvSpPr>
        <p:spPr bwMode="auto">
          <a:xfrm>
            <a:off x="5448300" y="2528888"/>
            <a:ext cx="1219200" cy="914400"/>
          </a:xfrm>
          <a:prstGeom prst="line">
            <a:avLst/>
          </a:prstGeom>
          <a:noFill/>
          <a:ln w="101600">
            <a:solidFill>
              <a:srgbClr val="0000FF"/>
            </a:solidFill>
            <a:round/>
            <a:tailEnd type="stealth" w="med" len="lg"/>
          </a:ln>
        </p:spPr>
        <p:txBody>
          <a:bodyPr wrap="none" anchor="ctr"/>
          <a:lstStyle/>
          <a:p>
            <a:endParaRPr lang="zh-CN" altLang="en-US"/>
          </a:p>
        </p:txBody>
      </p:sp>
      <p:sp>
        <p:nvSpPr>
          <p:cNvPr id="22542" name="Line 16"/>
          <p:cNvSpPr>
            <a:spLocks noChangeShapeType="1"/>
          </p:cNvSpPr>
          <p:nvPr/>
        </p:nvSpPr>
        <p:spPr bwMode="auto">
          <a:xfrm flipV="1">
            <a:off x="3771900" y="2605088"/>
            <a:ext cx="990600" cy="2895600"/>
          </a:xfrm>
          <a:prstGeom prst="line">
            <a:avLst/>
          </a:prstGeom>
          <a:noFill/>
          <a:ln w="101600">
            <a:solidFill>
              <a:srgbClr val="FF0000"/>
            </a:solidFill>
            <a:round/>
            <a:tailEnd type="stealth" w="med" len="lg"/>
          </a:ln>
        </p:spPr>
        <p:txBody>
          <a:bodyPr wrap="none" anchor="ctr"/>
          <a:lstStyle/>
          <a:p>
            <a:endParaRPr lang="zh-CN" altLang="en-US"/>
          </a:p>
        </p:txBody>
      </p:sp>
      <p:sp>
        <p:nvSpPr>
          <p:cNvPr id="22543" name="Line 17"/>
          <p:cNvSpPr>
            <a:spLocks noChangeShapeType="1"/>
          </p:cNvSpPr>
          <p:nvPr/>
        </p:nvSpPr>
        <p:spPr bwMode="auto">
          <a:xfrm>
            <a:off x="3238500" y="3671888"/>
            <a:ext cx="3352800" cy="0"/>
          </a:xfrm>
          <a:prstGeom prst="line">
            <a:avLst/>
          </a:prstGeom>
          <a:noFill/>
          <a:ln w="101600">
            <a:solidFill>
              <a:srgbClr val="FF0000"/>
            </a:solidFill>
            <a:round/>
            <a:tailEnd type="stealth" w="med" len="lg"/>
          </a:ln>
        </p:spPr>
        <p:txBody>
          <a:bodyPr wrap="none" anchor="ctr"/>
          <a:lstStyle/>
          <a:p>
            <a:endParaRPr lang="zh-CN" altLang="en-US"/>
          </a:p>
        </p:txBody>
      </p:sp>
      <p:sp>
        <p:nvSpPr>
          <p:cNvPr id="22544" name="Text Box 18"/>
          <p:cNvSpPr txBox="1">
            <a:spLocks noChangeArrowheads="1"/>
          </p:cNvSpPr>
          <p:nvPr/>
        </p:nvSpPr>
        <p:spPr bwMode="auto">
          <a:xfrm>
            <a:off x="1116013" y="3429000"/>
            <a:ext cx="935037" cy="519113"/>
          </a:xfrm>
          <a:prstGeom prst="rect">
            <a:avLst/>
          </a:prstGeom>
          <a:noFill/>
          <a:ln w="9525">
            <a:noFill/>
            <a:miter lim="800000"/>
          </a:ln>
        </p:spPr>
        <p:txBody>
          <a:bodyPr>
            <a:spAutoFit/>
          </a:bodyPr>
          <a:lstStyle/>
          <a:p>
            <a:pPr algn="ctr" eaLnBrk="0" hangingPunct="0">
              <a:spcBef>
                <a:spcPct val="50000"/>
              </a:spcBef>
            </a:pPr>
            <a:r>
              <a:rPr kumimoji="1" lang="zh-CN" altLang="en-US" sz="2800">
                <a:solidFill>
                  <a:srgbClr val="0099CC"/>
                </a:solidFill>
                <a:ea typeface="黑体" panose="02010609060101010101" pitchFamily="49" charset="-122"/>
              </a:rPr>
              <a:t>胆</a:t>
            </a:r>
          </a:p>
        </p:txBody>
      </p:sp>
      <p:sp>
        <p:nvSpPr>
          <p:cNvPr id="22545" name="Text Box 19"/>
          <p:cNvSpPr txBox="1">
            <a:spLocks noChangeArrowheads="1"/>
          </p:cNvSpPr>
          <p:nvPr/>
        </p:nvSpPr>
        <p:spPr bwMode="auto">
          <a:xfrm>
            <a:off x="5292725" y="1916113"/>
            <a:ext cx="935038" cy="519112"/>
          </a:xfrm>
          <a:prstGeom prst="rect">
            <a:avLst/>
          </a:prstGeom>
          <a:noFill/>
          <a:ln w="9525">
            <a:noFill/>
            <a:miter lim="800000"/>
          </a:ln>
        </p:spPr>
        <p:txBody>
          <a:bodyPr>
            <a:spAutoFit/>
          </a:bodyPr>
          <a:lstStyle/>
          <a:p>
            <a:pPr algn="ctr" eaLnBrk="0" hangingPunct="0">
              <a:spcBef>
                <a:spcPct val="50000"/>
              </a:spcBef>
            </a:pPr>
            <a:r>
              <a:rPr kumimoji="1" lang="zh-CN" altLang="en-US" sz="2800">
                <a:solidFill>
                  <a:srgbClr val="FF0000"/>
                </a:solidFill>
                <a:ea typeface="黑体" panose="02010609060101010101" pitchFamily="49" charset="-122"/>
              </a:rPr>
              <a:t>小肠</a:t>
            </a:r>
          </a:p>
        </p:txBody>
      </p:sp>
      <p:sp>
        <p:nvSpPr>
          <p:cNvPr id="22546" name="Text Box 20"/>
          <p:cNvSpPr txBox="1">
            <a:spLocks noChangeArrowheads="1"/>
          </p:cNvSpPr>
          <p:nvPr/>
        </p:nvSpPr>
        <p:spPr bwMode="auto">
          <a:xfrm>
            <a:off x="8027988" y="3716338"/>
            <a:ext cx="935037" cy="519112"/>
          </a:xfrm>
          <a:prstGeom prst="rect">
            <a:avLst/>
          </a:prstGeom>
          <a:noFill/>
          <a:ln w="9525">
            <a:noFill/>
            <a:miter lim="800000"/>
          </a:ln>
        </p:spPr>
        <p:txBody>
          <a:bodyPr>
            <a:spAutoFit/>
          </a:bodyPr>
          <a:lstStyle/>
          <a:p>
            <a:pPr algn="ctr" eaLnBrk="0" hangingPunct="0">
              <a:spcBef>
                <a:spcPct val="50000"/>
              </a:spcBef>
            </a:pPr>
            <a:r>
              <a:rPr kumimoji="1" lang="zh-CN" altLang="en-US" sz="2800">
                <a:solidFill>
                  <a:srgbClr val="000099"/>
                </a:solidFill>
                <a:ea typeface="黑体" panose="02010609060101010101" pitchFamily="49" charset="-122"/>
              </a:rPr>
              <a:t>胃</a:t>
            </a:r>
          </a:p>
        </p:txBody>
      </p:sp>
      <p:sp>
        <p:nvSpPr>
          <p:cNvPr id="22547" name="Text Box 21"/>
          <p:cNvSpPr txBox="1">
            <a:spLocks noChangeArrowheads="1"/>
          </p:cNvSpPr>
          <p:nvPr/>
        </p:nvSpPr>
        <p:spPr bwMode="auto">
          <a:xfrm>
            <a:off x="7019925" y="5734050"/>
            <a:ext cx="935038" cy="519113"/>
          </a:xfrm>
          <a:prstGeom prst="rect">
            <a:avLst/>
          </a:prstGeom>
          <a:noFill/>
          <a:ln w="9525">
            <a:noFill/>
            <a:miter lim="800000"/>
          </a:ln>
        </p:spPr>
        <p:txBody>
          <a:bodyPr>
            <a:spAutoFit/>
          </a:bodyPr>
          <a:lstStyle/>
          <a:p>
            <a:pPr algn="ctr" eaLnBrk="0" hangingPunct="0">
              <a:spcBef>
                <a:spcPct val="50000"/>
              </a:spcBef>
            </a:pPr>
            <a:r>
              <a:rPr kumimoji="1" lang="zh-CN" altLang="en-US" sz="2800">
                <a:solidFill>
                  <a:srgbClr val="0099CC"/>
                </a:solidFill>
                <a:ea typeface="黑体" panose="02010609060101010101" pitchFamily="49" charset="-122"/>
              </a:rPr>
              <a:t>大肠</a:t>
            </a:r>
          </a:p>
        </p:txBody>
      </p:sp>
      <p:sp>
        <p:nvSpPr>
          <p:cNvPr id="22548" name="Text Box 22"/>
          <p:cNvSpPr txBox="1">
            <a:spLocks noChangeArrowheads="1"/>
          </p:cNvSpPr>
          <p:nvPr/>
        </p:nvSpPr>
        <p:spPr bwMode="auto">
          <a:xfrm>
            <a:off x="1979613" y="5734050"/>
            <a:ext cx="935037" cy="519113"/>
          </a:xfrm>
          <a:prstGeom prst="rect">
            <a:avLst/>
          </a:prstGeom>
          <a:noFill/>
          <a:ln w="9525">
            <a:noFill/>
            <a:miter lim="800000"/>
          </a:ln>
        </p:spPr>
        <p:txBody>
          <a:bodyPr>
            <a:spAutoFit/>
          </a:bodyPr>
          <a:lstStyle/>
          <a:p>
            <a:pPr algn="ctr" eaLnBrk="0" hangingPunct="0">
              <a:spcBef>
                <a:spcPct val="50000"/>
              </a:spcBef>
            </a:pPr>
            <a:r>
              <a:rPr kumimoji="1" lang="zh-CN" altLang="en-US" sz="2800">
                <a:solidFill>
                  <a:schemeClr val="bg2"/>
                </a:solidFill>
                <a:ea typeface="黑体" panose="02010609060101010101" pitchFamily="49" charset="-122"/>
              </a:rPr>
              <a:t>膀胱</a:t>
            </a:r>
          </a:p>
        </p:txBody>
      </p:sp>
      <p:sp>
        <p:nvSpPr>
          <p:cNvPr id="22549" name="Line 23"/>
          <p:cNvSpPr>
            <a:spLocks noChangeShapeType="1"/>
          </p:cNvSpPr>
          <p:nvPr/>
        </p:nvSpPr>
        <p:spPr bwMode="auto">
          <a:xfrm>
            <a:off x="900113" y="1341438"/>
            <a:ext cx="7416800" cy="0"/>
          </a:xfrm>
          <a:prstGeom prst="line">
            <a:avLst/>
          </a:prstGeom>
          <a:noFill/>
          <a:ln w="95250" cmpd="thinThick">
            <a:solidFill>
              <a:srgbClr val="000080"/>
            </a:solidFill>
            <a:miter lim="800000"/>
          </a:ln>
        </p:spPr>
        <p:txBody>
          <a:bodyPr wrap="none"/>
          <a:lstStyle/>
          <a:p>
            <a:endParaRPr lang="zh-CN" altLang="en-US"/>
          </a:p>
        </p:txBody>
      </p:sp>
      <p:sp>
        <p:nvSpPr>
          <p:cNvPr id="22550" name="Rectangle 24"/>
          <p:cNvSpPr>
            <a:spLocks noGrp="1" noChangeArrowheads="1"/>
          </p:cNvSpPr>
          <p:nvPr>
            <p:ph type="ctrTitle"/>
          </p:nvPr>
        </p:nvSpPr>
        <p:spPr bwMode="auto">
          <a:xfrm>
            <a:off x="755650" y="476250"/>
            <a:ext cx="7993063" cy="720725"/>
          </a:xfrm>
          <a:noFill/>
          <a:ln algn="ctr">
            <a:miter lim="800000"/>
          </a:ln>
        </p:spPr>
        <p:txBody>
          <a:bodyPr vert="horz" wrap="square" lIns="92075" tIns="46038" rIns="92075" bIns="46038" numCol="1" anchor="b" anchorCtr="0" compatLnSpc="1"/>
          <a:lstStyle/>
          <a:p>
            <a:pPr algn="ctr" eaLnBrk="1" hangingPunct="1"/>
            <a:r>
              <a:rPr lang="zh-CN" altLang="en-US" sz="4400" b="1" smtClean="0">
                <a:solidFill>
                  <a:srgbClr val="FF3300"/>
                </a:solidFill>
                <a:latin typeface="黑体" panose="02010609060101010101" pitchFamily="49" charset="-122"/>
                <a:ea typeface="黑体" panose="02010609060101010101" pitchFamily="49" charset="-122"/>
              </a:rPr>
              <a:t>一、中兽药的研发前景</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Line 3"/>
          <p:cNvSpPr>
            <a:spLocks noChangeShapeType="1"/>
          </p:cNvSpPr>
          <p:nvPr/>
        </p:nvSpPr>
        <p:spPr bwMode="auto">
          <a:xfrm flipH="1" flipV="1">
            <a:off x="3924300" y="5805488"/>
            <a:ext cx="1905000" cy="76200"/>
          </a:xfrm>
          <a:prstGeom prst="line">
            <a:avLst/>
          </a:prstGeom>
          <a:noFill/>
          <a:ln w="101600">
            <a:solidFill>
              <a:srgbClr val="0000FF"/>
            </a:solidFill>
            <a:round/>
            <a:tailEnd type="stealth" w="med" len="lg"/>
          </a:ln>
        </p:spPr>
        <p:txBody>
          <a:bodyPr wrap="none" anchor="ctr"/>
          <a:lstStyle/>
          <a:p>
            <a:endParaRPr lang="zh-CN" altLang="en-US"/>
          </a:p>
        </p:txBody>
      </p:sp>
      <p:sp>
        <p:nvSpPr>
          <p:cNvPr id="23554" name="Line 4"/>
          <p:cNvSpPr>
            <a:spLocks noChangeShapeType="1"/>
          </p:cNvSpPr>
          <p:nvPr/>
        </p:nvSpPr>
        <p:spPr bwMode="auto">
          <a:xfrm flipH="1" flipV="1">
            <a:off x="3086100" y="4052888"/>
            <a:ext cx="685800" cy="1524000"/>
          </a:xfrm>
          <a:prstGeom prst="line">
            <a:avLst/>
          </a:prstGeom>
          <a:noFill/>
          <a:ln w="101600">
            <a:solidFill>
              <a:srgbClr val="0000FF"/>
            </a:solidFill>
            <a:round/>
            <a:tailEnd type="stealth" w="med" len="lg"/>
          </a:ln>
        </p:spPr>
        <p:txBody>
          <a:bodyPr wrap="none" anchor="ctr"/>
          <a:lstStyle/>
          <a:p>
            <a:endParaRPr lang="zh-CN" altLang="en-US"/>
          </a:p>
        </p:txBody>
      </p:sp>
      <p:sp>
        <p:nvSpPr>
          <p:cNvPr id="23555" name="Oval 5"/>
          <p:cNvSpPr>
            <a:spLocks noChangeArrowheads="1"/>
          </p:cNvSpPr>
          <p:nvPr/>
        </p:nvSpPr>
        <p:spPr bwMode="auto">
          <a:xfrm>
            <a:off x="2843213" y="5589588"/>
            <a:ext cx="1219200" cy="914400"/>
          </a:xfrm>
          <a:prstGeom prst="ellipse">
            <a:avLst/>
          </a:prstGeom>
          <a:solidFill>
            <a:srgbClr val="000000"/>
          </a:solidFill>
          <a:ln w="9525">
            <a:solidFill>
              <a:srgbClr val="000000"/>
            </a:solidFill>
            <a:round/>
          </a:ln>
        </p:spPr>
        <p:txBody>
          <a:bodyPr wrap="none" anchor="ctr"/>
          <a:lstStyle/>
          <a:p>
            <a:pPr algn="ctr">
              <a:buFont typeface="Arial" panose="020B0604020202020204" pitchFamily="34" charset="0"/>
              <a:buNone/>
            </a:pPr>
            <a:r>
              <a:rPr lang="zh-CN" altLang="en-US">
                <a:latin typeface="Times New Roman" panose="02020603050405020304" pitchFamily="18" charset="0"/>
                <a:ea typeface="华文新魏"/>
                <a:cs typeface="华文新魏"/>
              </a:rPr>
              <a:t>水</a:t>
            </a:r>
            <a:endParaRPr lang="zh-CN" altLang="en-US" sz="2400" b="0">
              <a:latin typeface="Times New Roman" panose="02020603050405020304" pitchFamily="18" charset="0"/>
              <a:ea typeface="华文新魏"/>
              <a:cs typeface="华文新魏"/>
            </a:endParaRPr>
          </a:p>
        </p:txBody>
      </p:sp>
      <p:sp>
        <p:nvSpPr>
          <p:cNvPr id="23556" name="Oval 6"/>
          <p:cNvSpPr>
            <a:spLocks noChangeArrowheads="1"/>
          </p:cNvSpPr>
          <p:nvPr/>
        </p:nvSpPr>
        <p:spPr bwMode="auto">
          <a:xfrm>
            <a:off x="2124075" y="3213100"/>
            <a:ext cx="990600" cy="914400"/>
          </a:xfrm>
          <a:prstGeom prst="ellipse">
            <a:avLst/>
          </a:prstGeom>
          <a:solidFill>
            <a:srgbClr val="008080"/>
          </a:solidFill>
          <a:ln w="9525">
            <a:solidFill>
              <a:schemeClr val="tx1"/>
            </a:solidFill>
            <a:round/>
          </a:ln>
        </p:spPr>
        <p:txBody>
          <a:bodyPr wrap="none" anchor="ctr"/>
          <a:lstStyle/>
          <a:p>
            <a:pPr algn="ctr">
              <a:buFont typeface="Arial" panose="020B0604020202020204" pitchFamily="34" charset="0"/>
              <a:buNone/>
            </a:pPr>
            <a:r>
              <a:rPr lang="zh-CN" altLang="en-US">
                <a:latin typeface="Times New Roman" panose="02020603050405020304" pitchFamily="18" charset="0"/>
                <a:ea typeface="华文新魏"/>
                <a:cs typeface="华文新魏"/>
              </a:rPr>
              <a:t>木</a:t>
            </a:r>
          </a:p>
        </p:txBody>
      </p:sp>
      <p:sp>
        <p:nvSpPr>
          <p:cNvPr id="23557" name="Oval 7"/>
          <p:cNvSpPr>
            <a:spLocks noChangeArrowheads="1"/>
          </p:cNvSpPr>
          <p:nvPr/>
        </p:nvSpPr>
        <p:spPr bwMode="auto">
          <a:xfrm>
            <a:off x="4356100" y="1844675"/>
            <a:ext cx="990600" cy="838200"/>
          </a:xfrm>
          <a:prstGeom prst="ellipse">
            <a:avLst/>
          </a:prstGeom>
          <a:solidFill>
            <a:srgbClr val="FF0000"/>
          </a:solidFill>
          <a:ln w="9525">
            <a:solidFill>
              <a:srgbClr val="FF3300"/>
            </a:solidFill>
            <a:round/>
          </a:ln>
        </p:spPr>
        <p:txBody>
          <a:bodyPr wrap="none" anchor="ctr"/>
          <a:lstStyle/>
          <a:p>
            <a:pPr algn="ctr">
              <a:buFont typeface="Arial" panose="020B0604020202020204" pitchFamily="34" charset="0"/>
              <a:buNone/>
            </a:pPr>
            <a:r>
              <a:rPr lang="zh-CN" altLang="en-US">
                <a:latin typeface="Times New Roman" panose="02020603050405020304" pitchFamily="18" charset="0"/>
                <a:ea typeface="华文新魏"/>
                <a:cs typeface="华文新魏"/>
              </a:rPr>
              <a:t>火</a:t>
            </a:r>
          </a:p>
        </p:txBody>
      </p:sp>
      <p:sp>
        <p:nvSpPr>
          <p:cNvPr id="23558" name="Oval 8"/>
          <p:cNvSpPr>
            <a:spLocks noChangeArrowheads="1"/>
          </p:cNvSpPr>
          <p:nvPr/>
        </p:nvSpPr>
        <p:spPr bwMode="auto">
          <a:xfrm>
            <a:off x="6667500" y="3367088"/>
            <a:ext cx="1371600" cy="1143000"/>
          </a:xfrm>
          <a:prstGeom prst="ellipse">
            <a:avLst/>
          </a:prstGeom>
          <a:solidFill>
            <a:srgbClr val="FFFF00"/>
          </a:solidFill>
          <a:ln w="9525">
            <a:solidFill>
              <a:srgbClr val="FFFF00"/>
            </a:solidFill>
            <a:round/>
          </a:ln>
        </p:spPr>
        <p:txBody>
          <a:bodyPr wrap="none" anchor="ctr"/>
          <a:lstStyle/>
          <a:p>
            <a:pPr algn="ctr">
              <a:buFont typeface="Arial" panose="020B0604020202020204" pitchFamily="34" charset="0"/>
              <a:buNone/>
            </a:pPr>
            <a:r>
              <a:rPr lang="zh-CN" altLang="en-US">
                <a:solidFill>
                  <a:srgbClr val="008000"/>
                </a:solidFill>
                <a:latin typeface="Times New Roman" panose="02020603050405020304" pitchFamily="18" charset="0"/>
                <a:ea typeface="华文新魏"/>
                <a:cs typeface="华文新魏"/>
              </a:rPr>
              <a:t>土</a:t>
            </a:r>
          </a:p>
        </p:txBody>
      </p:sp>
      <p:sp>
        <p:nvSpPr>
          <p:cNvPr id="23559" name="Oval 9"/>
          <p:cNvSpPr>
            <a:spLocks noChangeArrowheads="1"/>
          </p:cNvSpPr>
          <p:nvPr/>
        </p:nvSpPr>
        <p:spPr bwMode="auto">
          <a:xfrm>
            <a:off x="5676900" y="5576888"/>
            <a:ext cx="1371600" cy="914400"/>
          </a:xfrm>
          <a:prstGeom prst="ellipse">
            <a:avLst/>
          </a:prstGeom>
          <a:solidFill>
            <a:schemeClr val="bg1"/>
          </a:solidFill>
          <a:ln w="9525">
            <a:solidFill>
              <a:schemeClr val="tx1"/>
            </a:solidFill>
            <a:round/>
          </a:ln>
        </p:spPr>
        <p:txBody>
          <a:bodyPr wrap="none" anchor="ctr"/>
          <a:lstStyle/>
          <a:p>
            <a:pPr algn="ctr">
              <a:buFont typeface="Arial" panose="020B0604020202020204" pitchFamily="34" charset="0"/>
              <a:buNone/>
            </a:pPr>
            <a:r>
              <a:rPr lang="zh-CN" altLang="en-US">
                <a:latin typeface="Times New Roman" panose="02020603050405020304" pitchFamily="18" charset="0"/>
                <a:ea typeface="华文新魏"/>
                <a:cs typeface="华文新魏"/>
              </a:rPr>
              <a:t>金</a:t>
            </a:r>
          </a:p>
        </p:txBody>
      </p:sp>
      <p:sp>
        <p:nvSpPr>
          <p:cNvPr id="23560" name="Line 10"/>
          <p:cNvSpPr>
            <a:spLocks noChangeShapeType="1"/>
          </p:cNvSpPr>
          <p:nvPr/>
        </p:nvSpPr>
        <p:spPr bwMode="auto">
          <a:xfrm flipH="1">
            <a:off x="3924300" y="3824288"/>
            <a:ext cx="2743200" cy="1600200"/>
          </a:xfrm>
          <a:prstGeom prst="line">
            <a:avLst/>
          </a:prstGeom>
          <a:noFill/>
          <a:ln w="101600">
            <a:solidFill>
              <a:srgbClr val="FF0000"/>
            </a:solidFill>
            <a:round/>
            <a:tailEnd type="stealth" w="med" len="lg"/>
          </a:ln>
        </p:spPr>
        <p:txBody>
          <a:bodyPr wrap="none" anchor="ctr"/>
          <a:lstStyle/>
          <a:p>
            <a:endParaRPr lang="zh-CN" altLang="en-US"/>
          </a:p>
        </p:txBody>
      </p:sp>
      <p:sp>
        <p:nvSpPr>
          <p:cNvPr id="23561" name="Line 11"/>
          <p:cNvSpPr>
            <a:spLocks noChangeShapeType="1"/>
          </p:cNvSpPr>
          <p:nvPr/>
        </p:nvSpPr>
        <p:spPr bwMode="auto">
          <a:xfrm>
            <a:off x="5067300" y="2605088"/>
            <a:ext cx="990600" cy="2819400"/>
          </a:xfrm>
          <a:prstGeom prst="line">
            <a:avLst/>
          </a:prstGeom>
          <a:noFill/>
          <a:ln w="101600">
            <a:solidFill>
              <a:srgbClr val="FF0000"/>
            </a:solidFill>
            <a:round/>
            <a:tailEnd type="stealth" w="med" len="lg"/>
          </a:ln>
        </p:spPr>
        <p:txBody>
          <a:bodyPr wrap="none" anchor="ctr"/>
          <a:lstStyle/>
          <a:p>
            <a:endParaRPr lang="zh-CN" altLang="en-US"/>
          </a:p>
        </p:txBody>
      </p:sp>
      <p:sp>
        <p:nvSpPr>
          <p:cNvPr id="23562" name="Line 12"/>
          <p:cNvSpPr>
            <a:spLocks noChangeShapeType="1"/>
          </p:cNvSpPr>
          <p:nvPr/>
        </p:nvSpPr>
        <p:spPr bwMode="auto">
          <a:xfrm flipH="1" flipV="1">
            <a:off x="3238500" y="3748088"/>
            <a:ext cx="2667000" cy="1752600"/>
          </a:xfrm>
          <a:prstGeom prst="line">
            <a:avLst/>
          </a:prstGeom>
          <a:noFill/>
          <a:ln w="101600">
            <a:solidFill>
              <a:srgbClr val="FF0000"/>
            </a:solidFill>
            <a:round/>
            <a:tailEnd type="stealth" w="med" len="lg"/>
          </a:ln>
        </p:spPr>
        <p:txBody>
          <a:bodyPr wrap="none" anchor="ctr"/>
          <a:lstStyle/>
          <a:p>
            <a:endParaRPr lang="zh-CN" altLang="en-US"/>
          </a:p>
        </p:txBody>
      </p:sp>
      <p:sp>
        <p:nvSpPr>
          <p:cNvPr id="23563" name="Line 13"/>
          <p:cNvSpPr>
            <a:spLocks noChangeShapeType="1"/>
          </p:cNvSpPr>
          <p:nvPr/>
        </p:nvSpPr>
        <p:spPr bwMode="auto">
          <a:xfrm flipV="1">
            <a:off x="3009900" y="2376488"/>
            <a:ext cx="1371600" cy="1066800"/>
          </a:xfrm>
          <a:prstGeom prst="line">
            <a:avLst/>
          </a:prstGeom>
          <a:noFill/>
          <a:ln w="101600">
            <a:solidFill>
              <a:srgbClr val="0000FF"/>
            </a:solidFill>
            <a:round/>
            <a:tailEnd type="stealth" w="med" len="lg"/>
          </a:ln>
        </p:spPr>
        <p:txBody>
          <a:bodyPr wrap="none" anchor="ctr"/>
          <a:lstStyle/>
          <a:p>
            <a:endParaRPr lang="zh-CN" altLang="en-US"/>
          </a:p>
        </p:txBody>
      </p:sp>
      <p:sp>
        <p:nvSpPr>
          <p:cNvPr id="23564" name="Line 14"/>
          <p:cNvSpPr>
            <a:spLocks noChangeShapeType="1"/>
          </p:cNvSpPr>
          <p:nvPr/>
        </p:nvSpPr>
        <p:spPr bwMode="auto">
          <a:xfrm flipH="1">
            <a:off x="6515100" y="4586288"/>
            <a:ext cx="533400" cy="990600"/>
          </a:xfrm>
          <a:prstGeom prst="line">
            <a:avLst/>
          </a:prstGeom>
          <a:noFill/>
          <a:ln w="101600">
            <a:solidFill>
              <a:srgbClr val="0000FF"/>
            </a:solidFill>
            <a:round/>
            <a:tailEnd type="stealth" w="med" len="lg"/>
          </a:ln>
        </p:spPr>
        <p:txBody>
          <a:bodyPr wrap="none" anchor="ctr"/>
          <a:lstStyle/>
          <a:p>
            <a:endParaRPr lang="zh-CN" altLang="en-US"/>
          </a:p>
        </p:txBody>
      </p:sp>
      <p:sp>
        <p:nvSpPr>
          <p:cNvPr id="23565" name="Line 15"/>
          <p:cNvSpPr>
            <a:spLocks noChangeShapeType="1"/>
          </p:cNvSpPr>
          <p:nvPr/>
        </p:nvSpPr>
        <p:spPr bwMode="auto">
          <a:xfrm>
            <a:off x="5448300" y="2528888"/>
            <a:ext cx="1219200" cy="914400"/>
          </a:xfrm>
          <a:prstGeom prst="line">
            <a:avLst/>
          </a:prstGeom>
          <a:noFill/>
          <a:ln w="101600">
            <a:solidFill>
              <a:srgbClr val="0000FF"/>
            </a:solidFill>
            <a:round/>
            <a:tailEnd type="stealth" w="med" len="lg"/>
          </a:ln>
        </p:spPr>
        <p:txBody>
          <a:bodyPr wrap="none" anchor="ctr"/>
          <a:lstStyle/>
          <a:p>
            <a:endParaRPr lang="zh-CN" altLang="en-US"/>
          </a:p>
        </p:txBody>
      </p:sp>
      <p:sp>
        <p:nvSpPr>
          <p:cNvPr id="23566" name="Line 16"/>
          <p:cNvSpPr>
            <a:spLocks noChangeShapeType="1"/>
          </p:cNvSpPr>
          <p:nvPr/>
        </p:nvSpPr>
        <p:spPr bwMode="auto">
          <a:xfrm flipV="1">
            <a:off x="3771900" y="2605088"/>
            <a:ext cx="990600" cy="2895600"/>
          </a:xfrm>
          <a:prstGeom prst="line">
            <a:avLst/>
          </a:prstGeom>
          <a:noFill/>
          <a:ln w="101600">
            <a:solidFill>
              <a:srgbClr val="FF0000"/>
            </a:solidFill>
            <a:round/>
            <a:tailEnd type="stealth" w="med" len="lg"/>
          </a:ln>
        </p:spPr>
        <p:txBody>
          <a:bodyPr wrap="none" anchor="ctr"/>
          <a:lstStyle/>
          <a:p>
            <a:endParaRPr lang="zh-CN" altLang="en-US"/>
          </a:p>
        </p:txBody>
      </p:sp>
      <p:sp>
        <p:nvSpPr>
          <p:cNvPr id="23567" name="Line 17"/>
          <p:cNvSpPr>
            <a:spLocks noChangeShapeType="1"/>
          </p:cNvSpPr>
          <p:nvPr/>
        </p:nvSpPr>
        <p:spPr bwMode="auto">
          <a:xfrm>
            <a:off x="3238500" y="3671888"/>
            <a:ext cx="3352800" cy="0"/>
          </a:xfrm>
          <a:prstGeom prst="line">
            <a:avLst/>
          </a:prstGeom>
          <a:noFill/>
          <a:ln w="101600">
            <a:solidFill>
              <a:srgbClr val="FF0000"/>
            </a:solidFill>
            <a:round/>
            <a:tailEnd type="stealth" w="med" len="lg"/>
          </a:ln>
        </p:spPr>
        <p:txBody>
          <a:bodyPr wrap="none" anchor="ctr"/>
          <a:lstStyle/>
          <a:p>
            <a:endParaRPr lang="zh-CN" altLang="en-US"/>
          </a:p>
        </p:txBody>
      </p:sp>
      <p:sp>
        <p:nvSpPr>
          <p:cNvPr id="23568" name="Text Box 18"/>
          <p:cNvSpPr txBox="1">
            <a:spLocks noChangeArrowheads="1"/>
          </p:cNvSpPr>
          <p:nvPr/>
        </p:nvSpPr>
        <p:spPr bwMode="auto">
          <a:xfrm>
            <a:off x="1403350" y="3429000"/>
            <a:ext cx="647700" cy="519113"/>
          </a:xfrm>
          <a:prstGeom prst="rect">
            <a:avLst/>
          </a:prstGeom>
          <a:noFill/>
          <a:ln w="9525">
            <a:noFill/>
            <a:miter lim="800000"/>
          </a:ln>
        </p:spPr>
        <p:txBody>
          <a:bodyPr>
            <a:spAutoFit/>
          </a:bodyPr>
          <a:lstStyle/>
          <a:p>
            <a:pPr algn="ctr" eaLnBrk="0" hangingPunct="0">
              <a:spcBef>
                <a:spcPct val="50000"/>
              </a:spcBef>
              <a:buFont typeface="Arial" panose="020B0604020202020204" pitchFamily="34" charset="0"/>
              <a:buNone/>
            </a:pPr>
            <a:r>
              <a:rPr lang="zh-CN" altLang="en-US" sz="2800">
                <a:solidFill>
                  <a:srgbClr val="0099CC"/>
                </a:solidFill>
                <a:ea typeface="黑体" panose="02010609060101010101" pitchFamily="49" charset="-122"/>
              </a:rPr>
              <a:t>肝</a:t>
            </a:r>
          </a:p>
        </p:txBody>
      </p:sp>
      <p:sp>
        <p:nvSpPr>
          <p:cNvPr id="23569" name="Text Box 19"/>
          <p:cNvSpPr txBox="1">
            <a:spLocks noChangeArrowheads="1"/>
          </p:cNvSpPr>
          <p:nvPr/>
        </p:nvSpPr>
        <p:spPr bwMode="auto">
          <a:xfrm>
            <a:off x="5292725" y="1916113"/>
            <a:ext cx="935038" cy="519112"/>
          </a:xfrm>
          <a:prstGeom prst="rect">
            <a:avLst/>
          </a:prstGeom>
          <a:noFill/>
          <a:ln w="9525">
            <a:noFill/>
            <a:miter lim="800000"/>
          </a:ln>
        </p:spPr>
        <p:txBody>
          <a:bodyPr>
            <a:spAutoFit/>
          </a:bodyPr>
          <a:lstStyle/>
          <a:p>
            <a:pPr algn="ctr" eaLnBrk="0" hangingPunct="0">
              <a:spcBef>
                <a:spcPct val="50000"/>
              </a:spcBef>
              <a:buFont typeface="Arial" panose="020B0604020202020204" pitchFamily="34" charset="0"/>
              <a:buNone/>
            </a:pPr>
            <a:r>
              <a:rPr lang="zh-CN" altLang="en-US" sz="2800">
                <a:solidFill>
                  <a:srgbClr val="FF0000"/>
                </a:solidFill>
                <a:ea typeface="黑体" panose="02010609060101010101" pitchFamily="49" charset="-122"/>
              </a:rPr>
              <a:t>心</a:t>
            </a:r>
          </a:p>
        </p:txBody>
      </p:sp>
      <p:sp>
        <p:nvSpPr>
          <p:cNvPr id="23570" name="Text Box 20"/>
          <p:cNvSpPr txBox="1">
            <a:spLocks noChangeArrowheads="1"/>
          </p:cNvSpPr>
          <p:nvPr/>
        </p:nvSpPr>
        <p:spPr bwMode="auto">
          <a:xfrm>
            <a:off x="8027988" y="3716338"/>
            <a:ext cx="935037" cy="519112"/>
          </a:xfrm>
          <a:prstGeom prst="rect">
            <a:avLst/>
          </a:prstGeom>
          <a:noFill/>
          <a:ln w="9525">
            <a:noFill/>
            <a:miter lim="800000"/>
          </a:ln>
        </p:spPr>
        <p:txBody>
          <a:bodyPr>
            <a:spAutoFit/>
          </a:bodyPr>
          <a:lstStyle/>
          <a:p>
            <a:pPr algn="ctr" eaLnBrk="0" hangingPunct="0">
              <a:spcBef>
                <a:spcPct val="50000"/>
              </a:spcBef>
              <a:buFont typeface="Arial" panose="020B0604020202020204" pitchFamily="34" charset="0"/>
              <a:buNone/>
            </a:pPr>
            <a:r>
              <a:rPr lang="zh-CN" altLang="en-US" sz="2800">
                <a:solidFill>
                  <a:srgbClr val="000099"/>
                </a:solidFill>
                <a:ea typeface="黑体" panose="02010609060101010101" pitchFamily="49" charset="-122"/>
              </a:rPr>
              <a:t>脾</a:t>
            </a:r>
          </a:p>
        </p:txBody>
      </p:sp>
      <p:sp>
        <p:nvSpPr>
          <p:cNvPr id="23571" name="Text Box 21"/>
          <p:cNvSpPr txBox="1">
            <a:spLocks noChangeArrowheads="1"/>
          </p:cNvSpPr>
          <p:nvPr/>
        </p:nvSpPr>
        <p:spPr bwMode="auto">
          <a:xfrm>
            <a:off x="7019925" y="5734050"/>
            <a:ext cx="935038" cy="519113"/>
          </a:xfrm>
          <a:prstGeom prst="rect">
            <a:avLst/>
          </a:prstGeom>
          <a:noFill/>
          <a:ln w="9525">
            <a:noFill/>
            <a:miter lim="800000"/>
          </a:ln>
        </p:spPr>
        <p:txBody>
          <a:bodyPr>
            <a:spAutoFit/>
          </a:bodyPr>
          <a:lstStyle/>
          <a:p>
            <a:pPr algn="ctr" eaLnBrk="0" hangingPunct="0">
              <a:spcBef>
                <a:spcPct val="50000"/>
              </a:spcBef>
              <a:buFont typeface="Arial" panose="020B0604020202020204" pitchFamily="34" charset="0"/>
              <a:buNone/>
            </a:pPr>
            <a:r>
              <a:rPr lang="zh-CN" altLang="en-US" sz="2800">
                <a:solidFill>
                  <a:srgbClr val="0099CC"/>
                </a:solidFill>
                <a:ea typeface="黑体" panose="02010609060101010101" pitchFamily="49" charset="-122"/>
              </a:rPr>
              <a:t>肺</a:t>
            </a:r>
          </a:p>
        </p:txBody>
      </p:sp>
      <p:sp>
        <p:nvSpPr>
          <p:cNvPr id="23572" name="Text Box 22"/>
          <p:cNvSpPr txBox="1">
            <a:spLocks noChangeArrowheads="1"/>
          </p:cNvSpPr>
          <p:nvPr/>
        </p:nvSpPr>
        <p:spPr bwMode="auto">
          <a:xfrm>
            <a:off x="1979613" y="5734050"/>
            <a:ext cx="935037" cy="519113"/>
          </a:xfrm>
          <a:prstGeom prst="rect">
            <a:avLst/>
          </a:prstGeom>
          <a:noFill/>
          <a:ln w="9525">
            <a:noFill/>
            <a:miter lim="800000"/>
          </a:ln>
        </p:spPr>
        <p:txBody>
          <a:bodyPr>
            <a:spAutoFit/>
          </a:bodyPr>
          <a:lstStyle/>
          <a:p>
            <a:pPr algn="ctr" eaLnBrk="0" hangingPunct="0">
              <a:spcBef>
                <a:spcPct val="50000"/>
              </a:spcBef>
              <a:buFont typeface="Arial" panose="020B0604020202020204" pitchFamily="34" charset="0"/>
              <a:buNone/>
            </a:pPr>
            <a:r>
              <a:rPr lang="zh-CN" altLang="en-US" sz="2800">
                <a:solidFill>
                  <a:schemeClr val="bg2"/>
                </a:solidFill>
                <a:ea typeface="黑体" panose="02010609060101010101" pitchFamily="49" charset="-122"/>
              </a:rPr>
              <a:t>肾</a:t>
            </a:r>
          </a:p>
        </p:txBody>
      </p:sp>
      <p:sp>
        <p:nvSpPr>
          <p:cNvPr id="23573" name="Line 23"/>
          <p:cNvSpPr>
            <a:spLocks noChangeShapeType="1"/>
          </p:cNvSpPr>
          <p:nvPr/>
        </p:nvSpPr>
        <p:spPr bwMode="auto">
          <a:xfrm>
            <a:off x="900113" y="1341438"/>
            <a:ext cx="7416800" cy="0"/>
          </a:xfrm>
          <a:prstGeom prst="line">
            <a:avLst/>
          </a:prstGeom>
          <a:noFill/>
          <a:ln w="95250" cmpd="thinThick">
            <a:solidFill>
              <a:srgbClr val="000080"/>
            </a:solidFill>
            <a:round/>
          </a:ln>
        </p:spPr>
        <p:txBody>
          <a:bodyPr wrap="none"/>
          <a:lstStyle/>
          <a:p>
            <a:endParaRPr lang="zh-CN" altLang="en-US"/>
          </a:p>
        </p:txBody>
      </p:sp>
      <p:sp>
        <p:nvSpPr>
          <p:cNvPr id="23574" name="Rectangle 24"/>
          <p:cNvSpPr>
            <a:spLocks noGrp="1" noChangeArrowheads="1"/>
          </p:cNvSpPr>
          <p:nvPr>
            <p:ph type="ctrTitle"/>
          </p:nvPr>
        </p:nvSpPr>
        <p:spPr bwMode="auto">
          <a:xfrm>
            <a:off x="323850" y="476250"/>
            <a:ext cx="8424863" cy="720725"/>
          </a:xfrm>
          <a:noFill/>
          <a:ln>
            <a:miter lim="800000"/>
          </a:ln>
        </p:spPr>
        <p:txBody>
          <a:bodyPr vert="horz" wrap="square" lIns="92075" tIns="46038" rIns="92075" bIns="46038" numCol="1" anchor="b" anchorCtr="0" compatLnSpc="1"/>
          <a:lstStyle/>
          <a:p>
            <a:pPr algn="ctr" eaLnBrk="1" hangingPunct="1"/>
            <a:r>
              <a:rPr lang="zh-CN" altLang="en-US" sz="4400" b="1" smtClean="0">
                <a:solidFill>
                  <a:srgbClr val="FF3300"/>
                </a:solidFill>
                <a:latin typeface="黑体" panose="02010609060101010101" pitchFamily="49" charset="-122"/>
                <a:ea typeface="黑体" panose="02010609060101010101" pitchFamily="49" charset="-122"/>
              </a:rPr>
              <a:t>一、中兽药的研发前景</a:t>
            </a:r>
          </a:p>
        </p:txBody>
      </p:sp>
      <p:grpSp>
        <p:nvGrpSpPr>
          <p:cNvPr id="23575" name="Group 25"/>
          <p:cNvGrpSpPr/>
          <p:nvPr/>
        </p:nvGrpSpPr>
        <p:grpSpPr bwMode="auto">
          <a:xfrm>
            <a:off x="250825" y="2997200"/>
            <a:ext cx="1944688" cy="3225800"/>
            <a:chOff x="0" y="0"/>
            <a:chExt cx="1225" cy="2032"/>
          </a:xfrm>
        </p:grpSpPr>
        <p:sp>
          <p:nvSpPr>
            <p:cNvPr id="23576" name="Text Box 26"/>
            <p:cNvSpPr txBox="1">
              <a:spLocks noChangeArrowheads="1"/>
            </p:cNvSpPr>
            <p:nvPr/>
          </p:nvSpPr>
          <p:spPr bwMode="auto">
            <a:xfrm>
              <a:off x="0" y="0"/>
              <a:ext cx="453" cy="2032"/>
            </a:xfrm>
            <a:prstGeom prst="rect">
              <a:avLst/>
            </a:prstGeom>
            <a:noFill/>
            <a:ln w="57150">
              <a:solidFill>
                <a:schemeClr val="hlink"/>
              </a:solidFill>
              <a:miter lim="800000"/>
            </a:ln>
          </p:spPr>
          <p:txBody>
            <a:bodyPr>
              <a:spAutoFit/>
            </a:bodyPr>
            <a:lstStyle/>
            <a:p>
              <a:pPr algn="ctr" eaLnBrk="0" hangingPunct="0">
                <a:lnSpc>
                  <a:spcPct val="120000"/>
                </a:lnSpc>
                <a:spcBef>
                  <a:spcPct val="50000"/>
                </a:spcBef>
                <a:buFont typeface="Arial" panose="020B0604020202020204" pitchFamily="34" charset="0"/>
                <a:buNone/>
              </a:pPr>
              <a:r>
                <a:rPr lang="zh-CN" altLang="en-US" sz="2800">
                  <a:solidFill>
                    <a:srgbClr val="FF3300"/>
                  </a:solidFill>
                </a:rPr>
                <a:t>过度用药损伤</a:t>
              </a:r>
            </a:p>
          </p:txBody>
        </p:sp>
        <p:sp>
          <p:nvSpPr>
            <p:cNvPr id="23577" name="Line 27"/>
            <p:cNvSpPr>
              <a:spLocks noChangeShapeType="1"/>
            </p:cNvSpPr>
            <p:nvPr/>
          </p:nvSpPr>
          <p:spPr bwMode="auto">
            <a:xfrm flipV="1">
              <a:off x="454" y="454"/>
              <a:ext cx="318" cy="182"/>
            </a:xfrm>
            <a:prstGeom prst="line">
              <a:avLst/>
            </a:prstGeom>
            <a:noFill/>
            <a:ln w="76200">
              <a:solidFill>
                <a:srgbClr val="0000FF"/>
              </a:solidFill>
              <a:round/>
              <a:tailEnd type="stealth" w="med" len="med"/>
            </a:ln>
          </p:spPr>
          <p:txBody>
            <a:bodyPr wrap="none" anchor="ctr"/>
            <a:lstStyle/>
            <a:p>
              <a:endParaRPr lang="zh-CN" altLang="en-US"/>
            </a:p>
          </p:txBody>
        </p:sp>
        <p:sp>
          <p:nvSpPr>
            <p:cNvPr id="23578" name="Line 28"/>
            <p:cNvSpPr>
              <a:spLocks noChangeShapeType="1"/>
            </p:cNvSpPr>
            <p:nvPr/>
          </p:nvSpPr>
          <p:spPr bwMode="auto">
            <a:xfrm>
              <a:off x="499" y="1633"/>
              <a:ext cx="726" cy="318"/>
            </a:xfrm>
            <a:prstGeom prst="line">
              <a:avLst/>
            </a:prstGeom>
            <a:noFill/>
            <a:ln w="76200">
              <a:solidFill>
                <a:schemeClr val="hlink"/>
              </a:solidFill>
              <a:round/>
              <a:tailEnd type="stealth" w="med" len="med"/>
            </a:ln>
          </p:spPr>
          <p:txBody>
            <a:bodyPr wrap="none" anchor="ctr"/>
            <a:lstStyle/>
            <a:p>
              <a:endParaRPr lang="zh-CN" altLang="en-US"/>
            </a:p>
          </p:txBody>
        </p:sp>
      </p:gr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默认设计模板">
  <a:themeElements>
    <a:clrScheme name="">
      <a:dk1>
        <a:srgbClr val="FFFFFF"/>
      </a:dk1>
      <a:lt1>
        <a:srgbClr val="996633"/>
      </a:lt1>
      <a:dk2>
        <a:srgbClr val="FF9900"/>
      </a:dk2>
      <a:lt2>
        <a:srgbClr val="000000"/>
      </a:lt2>
      <a:accent1>
        <a:srgbClr val="D60093"/>
      </a:accent1>
      <a:accent2>
        <a:srgbClr val="FFFF66"/>
      </a:accent2>
      <a:accent3>
        <a:srgbClr val="CAB9AD"/>
      </a:accent3>
      <a:accent4>
        <a:srgbClr val="DCDCDC"/>
      </a:accent4>
      <a:accent5>
        <a:srgbClr val="E7AAC8"/>
      </a:accent5>
      <a:accent6>
        <a:srgbClr val="E5E55B"/>
      </a:accent6>
      <a:hlink>
        <a:srgbClr val="0000FF"/>
      </a:hlink>
      <a:folHlink>
        <a:srgbClr val="009999"/>
      </a:folHlink>
    </a:clrScheme>
    <a:fontScheme name="">
      <a:majorFont>
        <a:latin typeface="Arial Narrow"/>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996633"/>
        </a:dk2>
        <a:lt2>
          <a:srgbClr val="FF9900"/>
        </a:lt2>
        <a:accent1>
          <a:srgbClr val="D60093"/>
        </a:accent1>
        <a:accent2>
          <a:srgbClr val="FFFF66"/>
        </a:accent2>
        <a:accent3>
          <a:srgbClr val="CAB8AD"/>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
      <a:clrScheme name="默认设计模板 2">
        <a:dk1>
          <a:srgbClr val="FFFFCC"/>
        </a:dk1>
        <a:lt1>
          <a:srgbClr val="FFFFFF"/>
        </a:lt1>
        <a:dk2>
          <a:srgbClr val="FFFFCC"/>
        </a:dk2>
        <a:lt2>
          <a:srgbClr val="996600"/>
        </a:lt2>
        <a:accent1>
          <a:srgbClr val="FFCC00"/>
        </a:accent1>
        <a:accent2>
          <a:srgbClr val="6666FF"/>
        </a:accent2>
        <a:accent3>
          <a:srgbClr val="FFFFE2"/>
        </a:accent3>
        <a:accent4>
          <a:srgbClr val="DADADA"/>
        </a:accent4>
        <a:accent5>
          <a:srgbClr val="FFE2AA"/>
        </a:accent5>
        <a:accent6>
          <a:srgbClr val="5C5CE7"/>
        </a:accent6>
        <a:hlink>
          <a:srgbClr val="999933"/>
        </a:hlink>
        <a:folHlink>
          <a:srgbClr val="990066"/>
        </a:folHlink>
      </a:clrScheme>
      <a:clrMap bg1="dk2" tx1="lt1" bg2="dk1" tx2="lt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FFFFFF"/>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FF"/>
        </a:lt1>
        <a:dk2>
          <a:srgbClr val="990066"/>
        </a:dk2>
        <a:lt2>
          <a:srgbClr val="008080"/>
        </a:lt2>
        <a:accent1>
          <a:srgbClr val="D60093"/>
        </a:accent1>
        <a:accent2>
          <a:srgbClr val="FFFF66"/>
        </a:accent2>
        <a:accent3>
          <a:srgbClr val="CAAAB8"/>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
      <a:clrScheme name="默认设计模板 5">
        <a:dk1>
          <a:srgbClr val="000000"/>
        </a:dk1>
        <a:lt1>
          <a:srgbClr val="FFFFFF"/>
        </a:lt1>
        <a:dk2>
          <a:srgbClr val="996633"/>
        </a:dk2>
        <a:lt2>
          <a:srgbClr val="FF9900"/>
        </a:lt2>
        <a:accent1>
          <a:srgbClr val="D60093"/>
        </a:accent1>
        <a:accent2>
          <a:srgbClr val="FFFF66"/>
        </a:accent2>
        <a:accent3>
          <a:srgbClr val="CAB8AD"/>
        </a:accent3>
        <a:accent4>
          <a:srgbClr val="DADADA"/>
        </a:accent4>
        <a:accent5>
          <a:srgbClr val="E8AAC8"/>
        </a:accent5>
        <a:accent6>
          <a:srgbClr val="E7E75C"/>
        </a:accent6>
        <a:hlink>
          <a:srgbClr val="0000FF"/>
        </a:hlink>
        <a:folHlink>
          <a:srgbClr val="00999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4310</Words>
  <Application>Microsoft Office PowerPoint</Application>
  <PresentationFormat>全屏显示(4:3)</PresentationFormat>
  <Paragraphs>419</Paragraphs>
  <Slides>66</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66</vt:i4>
      </vt:variant>
    </vt:vector>
  </HeadingPairs>
  <TitlesOfParts>
    <vt:vector size="68" baseType="lpstr">
      <vt:lpstr>默认设计模板</vt:lpstr>
      <vt:lpstr>图表</vt:lpstr>
      <vt:lpstr>中兽药研发前景与思路</vt:lpstr>
      <vt:lpstr> 报告提纲</vt:lpstr>
      <vt:lpstr>一、中兽药的研发前景</vt:lpstr>
      <vt:lpstr>一、中兽药的研发前景</vt:lpstr>
      <vt:lpstr>一、中兽药的研发前景</vt:lpstr>
      <vt:lpstr>一、中兽药的研发前景</vt:lpstr>
      <vt:lpstr>PowerPoint 演示文稿</vt:lpstr>
      <vt:lpstr>一、中兽药的研发前景</vt:lpstr>
      <vt:lpstr>一、中兽药的研发前景</vt:lpstr>
      <vt:lpstr>一、中兽药的研发前景</vt:lpstr>
      <vt:lpstr>一、中兽药的研发前景</vt:lpstr>
      <vt:lpstr>一、中兽药的研发前景</vt:lpstr>
      <vt:lpstr>一、中兽药的研发前景</vt:lpstr>
      <vt:lpstr>一、中兽药的研发前景</vt:lpstr>
      <vt:lpstr>一、中兽药的研发前景</vt:lpstr>
      <vt:lpstr>一、中兽药的研发前景</vt:lpstr>
      <vt:lpstr>一、中兽药的研发前景</vt:lpstr>
      <vt:lpstr>一、中兽药的研发前景</vt:lpstr>
      <vt:lpstr>一、中兽药的研发前景</vt:lpstr>
      <vt:lpstr>二、中兽药研发应注意的问题</vt:lpstr>
      <vt:lpstr>（一）以中兽医的整体观念指导组方</vt:lpstr>
      <vt:lpstr>（一）整体与局部</vt:lpstr>
      <vt:lpstr>再如：足底按摩进行全身保健；</vt:lpstr>
      <vt:lpstr>再如：肛泰治痔疮；宝宝一贴灵治疗腹泻。西医难以理解</vt:lpstr>
      <vt:lpstr>（一）以中兽医的整体观念指导组方</vt:lpstr>
      <vt:lpstr>（一）以中兽医的整体观念指导组方</vt:lpstr>
      <vt:lpstr>肺和大肠相表里的现代研究证据</vt:lpstr>
      <vt:lpstr>（二）以辨证思维确定主治，并指导临床用药</vt:lpstr>
      <vt:lpstr>（二）以辨证思维确定主治，并指导临床用药</vt:lpstr>
      <vt:lpstr>（二）以辨证思维确定主治，并指导临床用药</vt:lpstr>
      <vt:lpstr>（二）以辨证思维确定主治，并指导临床用药</vt:lpstr>
      <vt:lpstr>（三）以机体为核心注重中药对机体的调节作用</vt:lpstr>
      <vt:lpstr>中西医药之别！</vt:lpstr>
      <vt:lpstr>（三）以机体为核心注重中药对机体的调节作用</vt:lpstr>
      <vt:lpstr>（四）以全成分入药为主，注重中药的组合效应</vt:lpstr>
      <vt:lpstr>（四）以全成分入药为主，注重中药的组合效应</vt:lpstr>
      <vt:lpstr>（四）以全成分入药为主，注重中药的组合效应</vt:lpstr>
      <vt:lpstr>（四）以全成分入药为主，注重中药的组合效应</vt:lpstr>
      <vt:lpstr>PowerPoint 演示文稿</vt:lpstr>
      <vt:lpstr>（五）尽量应用中药相须、相使的药对</vt:lpstr>
      <vt:lpstr>（五）尽量应用中药相须、相使的药对</vt:lpstr>
      <vt:lpstr>（六）选择合适的剂型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河北农业大学</dc:title>
  <dc:creator>史万玉</dc:creator>
  <cp:lastModifiedBy>YMS</cp:lastModifiedBy>
  <cp:revision>365</cp:revision>
  <dcterms:created xsi:type="dcterms:W3CDTF">2004-03-16T08:58:00Z</dcterms:created>
  <dcterms:modified xsi:type="dcterms:W3CDTF">2020-07-09T03:18:05Z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2052-10.1.0.6929</vt:lpwstr>
  </property>
</Properties>
</file>